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Helvetica Neue" panose="02000503000000020004" pitchFamily="2" charset="0"/>
      <p:regular r:id="rId46"/>
      <p:bold r:id="rId47"/>
      <p:italic r:id="rId48"/>
      <p:boldItalic r:id="rId49"/>
    </p:embeddedFont>
    <p:embeddedFont>
      <p:font typeface="Nunito Sans" pitchFamily="2" charset="77"/>
      <p:regular r:id="rId50"/>
      <p:bold r:id="rId51"/>
      <p:italic r:id="rId52"/>
      <p:boldItalic r:id="rId53"/>
    </p:embeddedFont>
    <p:embeddedFont>
      <p:font typeface="Proxima Nova" panose="02000506030000020004" pitchFamily="2" charset="0"/>
      <p:regular r:id="rId54"/>
      <p:bold r:id="rId55"/>
      <p:italic r:id="rId56"/>
      <p:boldItalic r:id="rId57"/>
    </p:embeddedFont>
    <p:embeddedFont>
      <p:font typeface="Proxima Nova Extrabold" panose="02000506030000020004" pitchFamily="2" charset="0"/>
      <p:bold r:id="rId58"/>
    </p:embeddedFont>
    <p:embeddedFont>
      <p:font typeface="Tahoma" panose="020B0604030504040204" pitchFamily="34" charset="0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rina Winokur" initials="" lastIdx="3" clrIdx="0"/>
  <p:cmAuthor id="1" name="Bret Cunningham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516168-5859-4B48-95B8-7BB01A725A3C}">
  <a:tblStyle styleId="{27516168-5859-4B48-95B8-7BB01A725A3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3990DC-2CBC-4847-A531-6102040AB0A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D361FB-7CD5-47FB-AAD7-AE29C969649A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DBCA5B-FDBD-40DA-B35F-45398E1031D0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1EAA5C-184B-4896-98B7-76B58CC45B86}" styleName="Table_4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2F6"/>
          </a:solidFill>
        </a:fill>
      </a:tcStyle>
    </a:wholeTbl>
    <a:band1H>
      <a:tcTxStyle/>
      <a:tcStyle>
        <a:tcBdr/>
        <a:fill>
          <a:solidFill>
            <a:srgbClr val="CFE4ED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E4ED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A78F46-13E2-4C7D-AE90-847A63CE7DF6}" styleName="Table_5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9-27T17:06:06.606" idx="2">
    <p:pos x="1485" y="1531"/>
    <p:text>Hi Bret! Sorry to bother on the weekend with this, but can you give me some guidance with the Supported teams focus/QA for this slide?</p:text>
  </p:cm>
  <p:cm authorId="1" dt="2020-09-28T12:31:50.542" idx="1">
    <p:pos x="1485" y="1531"/>
    <p:text>Irina, let's minimize the size of the design/eng, and make the support stream a bit bigger</p:text>
  </p:cm>
  <p:cm authorId="0" dt="2020-09-28T13:01:50.053" idx="1">
    <p:pos x="1485" y="1531"/>
    <p:text>@bret.cunningham@softvision.com would something like this work for the QA track? What should be the wording?
_Reassigned to Bret Cunningham_</p:text>
  </p:cm>
  <p:cm authorId="0" dt="2020-09-28T13:01:50.053" idx="3">
    <p:pos x="1485" y="1531"/>
    <p:text>Should I include some text inside the circles of the QA Sprints?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3762f42f5_8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3" name="Google Shape;1053;g53762f42f5_8_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g53762f42f5_8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53762f42f5_8_2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g53762f42f5_8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99ae6c51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99ae6c513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53762f42f5_11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53762f42f5_11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53762f42f5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53762f42f5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53762f42f5_8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3" name="Google Shape;1373;g53762f42f5_8_3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g53762f42f5_8_3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g9c6ca405c9_6_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Google Shape;1461;g9c6ca405c9_6_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53762f42f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53762f42f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9c6ca405c9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9c6ca405c9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53762f42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53762f42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9ae6c513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9ae6c513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99ae6c513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99ae6c513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772bac479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" name="Google Shape;1582;g772bac479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9c6ca405c9_8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g9c6ca405c9_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9c6ca405c9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0" name="Google Shape;1600;g9c6ca405c9_8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g9c6ca405c9_8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9c6ca405c9_8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1" name="Google Shape;1621;g9c6ca405c9_8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Jay 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Helped them Evolve loyalty across app and web for last 3 years. All innovations to booking, account, earn/burn has been done by Cognizant. Highly contextual based on whether you have flight or not, highly adaptive/personalized experience. </a:t>
            </a:r>
            <a:endParaRPr/>
          </a:p>
        </p:txBody>
      </p:sp>
      <p:sp>
        <p:nvSpPr>
          <p:cNvPr id="1622" name="Google Shape;1622;g9c6ca405c9_8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9c6ca405c9_8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1" name="Google Shape;1641;g9c6ca405c9_8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Jay 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Takeover, massive services replacements, redesign of checkout flow, focused on upsell, customer personalization work, implemented MDM and intelligence platform for highly contextualized and personalized experience.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Nearshore SAFE mobile application development POD;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/"/>
            </a:pPr>
            <a:r>
              <a:rPr lang="en" sz="1200"/>
              <a:t>Redesign of Reservation Confirmation Screen - Credit Card, Alternate Payments, Alipay, WeChat, Paypal</a:t>
            </a:r>
            <a:endParaRPr sz="12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/"/>
            </a:pPr>
            <a:r>
              <a:rPr lang="en" sz="1200"/>
              <a:t>GRS Migration &amp; Integration Support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/"/>
            </a:pPr>
            <a:r>
              <a:rPr lang="en" sz="1200"/>
              <a:t>Booking Flow redesign to enhance Guest Experience &amp; drive upsell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TR"/>
              <a:buChar char="/"/>
            </a:pPr>
            <a:r>
              <a:rPr lang="en" sz="1200"/>
              <a:t>Implemented Ensighten TMS to enable Adobe Analytics</a:t>
            </a:r>
            <a:endParaRPr/>
          </a:p>
        </p:txBody>
      </p:sp>
      <p:sp>
        <p:nvSpPr>
          <p:cNvPr id="1642" name="Google Shape;1642;g9c6ca405c9_8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9c6ca405c9_8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4" name="Google Shape;1654;g9c6ca405c9_8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Jay I- who led this team at Wyndham. Indirectly showcasing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Safe, Global</a:t>
            </a:r>
            <a:endParaRPr/>
          </a:p>
        </p:txBody>
      </p:sp>
      <p:sp>
        <p:nvSpPr>
          <p:cNvPr id="1655" name="Google Shape;1655;g9c6ca405c9_8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9c6ca405c9_8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7" name="Google Shape;1667;g9c6ca405c9_8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53762f42f5_6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4" name="Google Shape;1684;g53762f42f5_6_9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5" name="Google Shape;1685;g53762f42f5_6_9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53762f42f5_6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53762f42f5_6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3762f42f5_6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3762f42f5_6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3762f42f5_6_8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g53762f42f5_6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53762f42f5_6_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g53762f42f5_6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53762f42f5_6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1" name="Google Shape;1791;g53762f42f5_6_9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g53762f42f5_6_9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53762f42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9" name="Google Shape;1849;g53762f42f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53762f42f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8" name="Google Shape;1858;g53762f42f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53762f42f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8" name="Google Shape;1868;g53762f42f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Implementation Manager across Value Streams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9" name="Google Shape;1869;g53762f42f5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53762f42f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5" name="Google Shape;1905;g53762f42f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Implementation Manager across Value Streams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6" name="Google Shape;1906;g53762f42f5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9c6ca405c9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9c6ca405c9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3762f42f5_6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53762f42f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3762f42f5_6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g53762f42f5_6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9c6ca405c9_6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9c6ca405c9_6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c6ca405c9_6_10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c6ca405c9_6_10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9c6ca405c9_6_10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g9c6ca405c9_6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3762f42f5_8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3762f42f5_8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">
  <p:cSld name="CUSTOM_2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 amt="7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5">
            <a:alphaModFix amt="52999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5">
            <a:alphaModFix amt="52999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23;p2"/>
          <p:cNvCxnSpPr/>
          <p:nvPr/>
        </p:nvCxnSpPr>
        <p:spPr>
          <a:xfrm>
            <a:off x="321175" y="4283887"/>
            <a:ext cx="42507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2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8" name="Google Shape;2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7175" y="4807676"/>
            <a:ext cx="235664" cy="20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8698" y="4828162"/>
            <a:ext cx="1104355" cy="23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2"/>
          <p:cNvCxnSpPr/>
          <p:nvPr/>
        </p:nvCxnSpPr>
        <p:spPr>
          <a:xfrm>
            <a:off x="7772425" y="47963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ope &amp; Safeguards 1">
  <p:cSld name="Blank_10_8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0" name="Google Shape;230;p11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231" name="Google Shape;231;p11"/>
          <p:cNvSpPr/>
          <p:nvPr/>
        </p:nvSpPr>
        <p:spPr>
          <a:xfrm>
            <a:off x="419100" y="1115125"/>
            <a:ext cx="4152600" cy="3324300"/>
          </a:xfrm>
          <a:prstGeom prst="homePlate">
            <a:avLst>
              <a:gd name="adj" fmla="val 27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2" name="Google Shape;232;p11"/>
          <p:cNvSpPr txBox="1">
            <a:spLocks noGrp="1"/>
          </p:cNvSpPr>
          <p:nvPr>
            <p:ph type="title" idx="2"/>
          </p:nvPr>
        </p:nvSpPr>
        <p:spPr>
          <a:xfrm>
            <a:off x="705150" y="1280050"/>
            <a:ext cx="3580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3" name="Google Shape;233;p11"/>
          <p:cNvSpPr txBox="1">
            <a:spLocks noGrp="1"/>
          </p:cNvSpPr>
          <p:nvPr>
            <p:ph type="subTitle" idx="3"/>
          </p:nvPr>
        </p:nvSpPr>
        <p:spPr>
          <a:xfrm>
            <a:off x="705150" y="1545850"/>
            <a:ext cx="3580500" cy="26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11"/>
          <p:cNvSpPr txBox="1">
            <a:spLocks noGrp="1"/>
          </p:cNvSpPr>
          <p:nvPr>
            <p:ph type="title" idx="4"/>
          </p:nvPr>
        </p:nvSpPr>
        <p:spPr>
          <a:xfrm>
            <a:off x="4919425" y="1280050"/>
            <a:ext cx="3580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5" name="Google Shape;235;p11"/>
          <p:cNvSpPr txBox="1">
            <a:spLocks noGrp="1"/>
          </p:cNvSpPr>
          <p:nvPr>
            <p:ph type="subTitle" idx="5"/>
          </p:nvPr>
        </p:nvSpPr>
        <p:spPr>
          <a:xfrm>
            <a:off x="4919425" y="1545850"/>
            <a:ext cx="3580500" cy="26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 sz="13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liverable Requirements_01">
  <p:cSld name="Blank_10_7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>
            <a:spLocks noGrp="1"/>
          </p:cNvSpPr>
          <p:nvPr>
            <p:ph type="title"/>
          </p:nvPr>
        </p:nvSpPr>
        <p:spPr>
          <a:xfrm>
            <a:off x="421050" y="214825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12"/>
          <p:cNvSpPr txBox="1">
            <a:spLocks noGrp="1"/>
          </p:cNvSpPr>
          <p:nvPr>
            <p:ph type="subTitle" idx="1"/>
          </p:nvPr>
        </p:nvSpPr>
        <p:spPr>
          <a:xfrm>
            <a:off x="419100" y="480625"/>
            <a:ext cx="83058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2"/>
          <p:cNvSpPr txBox="1">
            <a:spLocks noGrp="1"/>
          </p:cNvSpPr>
          <p:nvPr>
            <p:ph type="subTitle" idx="2"/>
          </p:nvPr>
        </p:nvSpPr>
        <p:spPr>
          <a:xfrm>
            <a:off x="419100" y="982900"/>
            <a:ext cx="8305800" cy="34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 Extrabold"/>
              <a:buNone/>
              <a:defRPr sz="120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Summer Night_OK">
  <p:cSld name="CUSTOM_1_1_2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13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3"/>
          <p:cNvPicPr preferRelativeResize="0"/>
          <p:nvPr/>
        </p:nvPicPr>
        <p:blipFill rotWithShape="1">
          <a:blip r:embed="rId3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3"/>
          <p:cNvPicPr preferRelativeResize="0"/>
          <p:nvPr/>
        </p:nvPicPr>
        <p:blipFill rotWithShape="1">
          <a:blip r:embed="rId4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3"/>
          <p:cNvCxnSpPr/>
          <p:nvPr/>
        </p:nvCxnSpPr>
        <p:spPr>
          <a:xfrm>
            <a:off x="321175" y="4283887"/>
            <a:ext cx="42507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13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3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7175" y="4807676"/>
            <a:ext cx="235664" cy="20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8698" y="4828162"/>
            <a:ext cx="1104355" cy="23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13"/>
          <p:cNvCxnSpPr/>
          <p:nvPr/>
        </p:nvCxnSpPr>
        <p:spPr>
          <a:xfrm>
            <a:off x="7772425" y="47963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nival Curve">
  <p:cSld name="Blank_16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pic>
        <p:nvPicPr>
          <p:cNvPr id="255" name="Google Shape;25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6" y="0"/>
            <a:ext cx="91422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research_01">
  <p:cSld name="TITLE_AND_BODY_8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58" name="Google Shape;258;p15"/>
          <p:cNvSpPr txBox="1">
            <a:spLocks noGrp="1"/>
          </p:cNvSpPr>
          <p:nvPr>
            <p:ph type="title" idx="2"/>
          </p:nvPr>
        </p:nvSpPr>
        <p:spPr>
          <a:xfrm>
            <a:off x="309150" y="2650925"/>
            <a:ext cx="42507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59" name="Google Shape;259;p15"/>
          <p:cNvSpPr txBox="1">
            <a:spLocks noGrp="1"/>
          </p:cNvSpPr>
          <p:nvPr>
            <p:ph type="title" idx="3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title" idx="4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1" name="Google Shape;261;p15"/>
          <p:cNvSpPr txBox="1">
            <a:spLocks noGrp="1"/>
          </p:cNvSpPr>
          <p:nvPr>
            <p:ph type="title" idx="5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62" name="Google Shape;262;p15"/>
          <p:cNvSpPr txBox="1">
            <a:spLocks noGrp="1"/>
          </p:cNvSpPr>
          <p:nvPr>
            <p:ph type="title" idx="6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3" name="Google Shape;263;p15"/>
          <p:cNvSpPr txBox="1">
            <a:spLocks noGrp="1"/>
          </p:cNvSpPr>
          <p:nvPr>
            <p:ph type="title" idx="7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64" name="Google Shape;264;p15"/>
          <p:cNvSpPr txBox="1">
            <a:spLocks noGrp="1"/>
          </p:cNvSpPr>
          <p:nvPr>
            <p:ph type="title" idx="8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65" name="Google Shape;265;p15"/>
          <p:cNvSpPr txBox="1">
            <a:spLocks noGrp="1"/>
          </p:cNvSpPr>
          <p:nvPr>
            <p:ph type="title" idx="9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66" name="Google Shape;266;p15"/>
          <p:cNvSpPr txBox="1">
            <a:spLocks noGrp="1"/>
          </p:cNvSpPr>
          <p:nvPr>
            <p:ph type="title" idx="13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research_03">
  <p:cSld name="TITLE_AND_BODY_8_1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/>
          <p:nvPr/>
        </p:nvSpPr>
        <p:spPr>
          <a:xfrm>
            <a:off x="419597" y="923725"/>
            <a:ext cx="7693650" cy="3418200"/>
          </a:xfrm>
          <a:custGeom>
            <a:avLst/>
            <a:gdLst/>
            <a:ahLst/>
            <a:cxnLst/>
            <a:rect l="l" t="t" r="r" b="b"/>
            <a:pathLst>
              <a:path w="307746" h="136728" extrusionOk="0">
                <a:moveTo>
                  <a:pt x="0" y="136584"/>
                </a:moveTo>
                <a:cubicBezTo>
                  <a:pt x="23701" y="133991"/>
                  <a:pt x="90912" y="143788"/>
                  <a:pt x="142203" y="121024"/>
                </a:cubicBezTo>
                <a:cubicBezTo>
                  <a:pt x="193494" y="98260"/>
                  <a:pt x="280156" y="20171"/>
                  <a:pt x="307746" y="0"/>
                </a:cubicBezTo>
              </a:path>
            </a:pathLst>
          </a:custGeom>
          <a:noFill/>
          <a:ln w="9525" cap="flat" cmpd="sng">
            <a:solidFill>
              <a:srgbClr val="CCCCCC"/>
            </a:solidFill>
            <a:prstDash val="dot"/>
            <a:round/>
            <a:headEnd type="none" w="med" len="med"/>
            <a:tailEnd type="triangle" w="med" len="med"/>
          </a:ln>
        </p:spPr>
      </p:sp>
      <p:sp>
        <p:nvSpPr>
          <p:cNvPr id="269" name="Google Shape;269;p16"/>
          <p:cNvSpPr txBox="1">
            <a:spLocks noGrp="1"/>
          </p:cNvSpPr>
          <p:nvPr>
            <p:ph type="title"/>
          </p:nvPr>
        </p:nvSpPr>
        <p:spPr>
          <a:xfrm>
            <a:off x="309150" y="1568727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title" idx="2"/>
          </p:nvPr>
        </p:nvSpPr>
        <p:spPr>
          <a:xfrm>
            <a:off x="309150" y="2692399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1" name="Google Shape;271;p16"/>
          <p:cNvSpPr txBox="1">
            <a:spLocks noGrp="1"/>
          </p:cNvSpPr>
          <p:nvPr>
            <p:ph type="title" idx="3"/>
          </p:nvPr>
        </p:nvSpPr>
        <p:spPr>
          <a:xfrm>
            <a:off x="1958606" y="1568727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72" name="Google Shape;272;p16"/>
          <p:cNvSpPr txBox="1">
            <a:spLocks noGrp="1"/>
          </p:cNvSpPr>
          <p:nvPr>
            <p:ph type="title" idx="4"/>
          </p:nvPr>
        </p:nvSpPr>
        <p:spPr>
          <a:xfrm>
            <a:off x="1958606" y="2692399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3" name="Google Shape;273;p16"/>
          <p:cNvSpPr txBox="1">
            <a:spLocks noGrp="1"/>
          </p:cNvSpPr>
          <p:nvPr>
            <p:ph type="title" idx="5"/>
          </p:nvPr>
        </p:nvSpPr>
        <p:spPr>
          <a:xfrm>
            <a:off x="4572000" y="1884750"/>
            <a:ext cx="4250700" cy="13740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4" name="Google Shape;274;p16"/>
          <p:cNvSpPr txBox="1">
            <a:spLocks noGrp="1"/>
          </p:cNvSpPr>
          <p:nvPr>
            <p:ph type="title" idx="6"/>
          </p:nvPr>
        </p:nvSpPr>
        <p:spPr>
          <a:xfrm>
            <a:off x="309150" y="2981224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75" name="Google Shape;275;p16"/>
          <p:cNvSpPr txBox="1">
            <a:spLocks noGrp="1"/>
          </p:cNvSpPr>
          <p:nvPr>
            <p:ph type="title" idx="7"/>
          </p:nvPr>
        </p:nvSpPr>
        <p:spPr>
          <a:xfrm>
            <a:off x="309150" y="4104897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title" idx="8"/>
          </p:nvPr>
        </p:nvSpPr>
        <p:spPr>
          <a:xfrm>
            <a:off x="1958606" y="2981224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title" idx="9"/>
          </p:nvPr>
        </p:nvSpPr>
        <p:spPr>
          <a:xfrm>
            <a:off x="1958606" y="4104897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78" name="Google Shape;278;p16"/>
          <p:cNvSpPr txBox="1">
            <a:spLocks noGrp="1"/>
          </p:cNvSpPr>
          <p:nvPr>
            <p:ph type="title" idx="13"/>
          </p:nvPr>
        </p:nvSpPr>
        <p:spPr>
          <a:xfrm>
            <a:off x="309150" y="725813"/>
            <a:ext cx="4250700" cy="8856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research_02">
  <p:cSld name="TITLE_AND_BODY_8_1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>
            <a:spLocks noGrp="1"/>
          </p:cNvSpPr>
          <p:nvPr>
            <p:ph type="title"/>
          </p:nvPr>
        </p:nvSpPr>
        <p:spPr>
          <a:xfrm>
            <a:off x="5459850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title" idx="2"/>
          </p:nvPr>
        </p:nvSpPr>
        <p:spPr>
          <a:xfrm>
            <a:off x="5459850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title" idx="3"/>
          </p:nvPr>
        </p:nvSpPr>
        <p:spPr>
          <a:xfrm>
            <a:off x="7109306" y="767600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title" idx="4"/>
          </p:nvPr>
        </p:nvSpPr>
        <p:spPr>
          <a:xfrm>
            <a:off x="7109306" y="1750850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title" idx="5"/>
          </p:nvPr>
        </p:nvSpPr>
        <p:spPr>
          <a:xfrm>
            <a:off x="5459850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title" idx="6"/>
          </p:nvPr>
        </p:nvSpPr>
        <p:spPr>
          <a:xfrm>
            <a:off x="5459850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title" idx="7"/>
          </p:nvPr>
        </p:nvSpPr>
        <p:spPr>
          <a:xfrm>
            <a:off x="7109306" y="2650926"/>
            <a:ext cx="1619100" cy="9324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title" idx="8"/>
          </p:nvPr>
        </p:nvSpPr>
        <p:spPr>
          <a:xfrm>
            <a:off x="7109306" y="3634176"/>
            <a:ext cx="1619100" cy="354900"/>
          </a:xfrm>
          <a:prstGeom prst="rect">
            <a:avLst/>
          </a:prstGeom>
        </p:spPr>
        <p:txBody>
          <a:bodyPr spcFirstLastPara="1" wrap="square" lIns="137150" tIns="0" rIns="13715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title" idx="9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89" name="Google Shape;289;p17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d">
  <p:cSld name="Blank_4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 txBox="1">
            <a:spLocks noGrp="1"/>
          </p:cNvSpPr>
          <p:nvPr>
            <p:ph type="title"/>
          </p:nvPr>
        </p:nvSpPr>
        <p:spPr>
          <a:xfrm>
            <a:off x="421050" y="214825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1"/>
          </p:nvPr>
        </p:nvSpPr>
        <p:spPr>
          <a:xfrm>
            <a:off x="419100" y="480625"/>
            <a:ext cx="83058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93" name="Google Shape;293;p18"/>
          <p:cNvPicPr preferRelativeResize="0"/>
          <p:nvPr/>
        </p:nvPicPr>
        <p:blipFill rotWithShape="1">
          <a:blip r:embed="rId2">
            <a:alphaModFix amt="20000"/>
          </a:blip>
          <a:srcRect l="4587" t="19246" r="4578" b="12237"/>
          <a:stretch/>
        </p:blipFill>
        <p:spPr>
          <a:xfrm>
            <a:off x="419100" y="990000"/>
            <a:ext cx="8305800" cy="35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Summer Sunset">
  <p:cSld name="CUSTOM_1_1_4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3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19"/>
          <p:cNvPicPr preferRelativeResize="0"/>
          <p:nvPr/>
        </p:nvPicPr>
        <p:blipFill rotWithShape="1">
          <a:blip r:embed="rId2">
            <a:alphaModFix amt="2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9"/>
          <p:cNvPicPr preferRelativeResize="0"/>
          <p:nvPr/>
        </p:nvPicPr>
        <p:blipFill rotWithShape="1">
          <a:blip r:embed="rId3">
            <a:alphaModFix amt="20000"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/>
          <p:cNvPicPr preferRelativeResize="0"/>
          <p:nvPr/>
        </p:nvPicPr>
        <p:blipFill rotWithShape="1">
          <a:blip r:embed="rId3">
            <a:alphaModFix amt="20000"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19"/>
          <p:cNvCxnSpPr/>
          <p:nvPr/>
        </p:nvCxnSpPr>
        <p:spPr>
          <a:xfrm>
            <a:off x="321175" y="4283887"/>
            <a:ext cx="42507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19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9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9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303" name="Google Shape;303;p19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04" name="Google Shape;3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915" y="4744177"/>
            <a:ext cx="485582" cy="15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GoP ">
  <p:cSld name="Blank_2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303" y="279571"/>
            <a:ext cx="661601" cy="3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915" y="4744177"/>
            <a:ext cx="485582" cy="15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4">
  <p:cSld name="CUSTOM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3">
            <a:alphaModFix amt="5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 rotWithShape="1">
          <a:blip r:embed="rId5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 rotWithShape="1">
          <a:blip r:embed="rId5">
            <a:alphaModFix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Google Shape;37;p3"/>
          <p:cNvCxnSpPr/>
          <p:nvPr/>
        </p:nvCxnSpPr>
        <p:spPr>
          <a:xfrm>
            <a:off x="321175" y="4283887"/>
            <a:ext cx="42507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3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42" name="Google Shape;4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915" y="4744177"/>
            <a:ext cx="485582" cy="15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Blank_3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i="0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sldNum" idx="12"/>
          </p:nvPr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1">
  <p:cSld name="Blank_10_8_4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>
            <a:spLocks noGrp="1"/>
          </p:cNvSpPr>
          <p:nvPr>
            <p:ph type="subTitle" idx="1"/>
          </p:nvPr>
        </p:nvSpPr>
        <p:spPr>
          <a:xfrm>
            <a:off x="419250" y="964325"/>
            <a:ext cx="83058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2"/>
          <p:cNvSpPr txBox="1">
            <a:spLocks noGrp="1"/>
          </p:cNvSpPr>
          <p:nvPr>
            <p:ph type="title"/>
          </p:nvPr>
        </p:nvSpPr>
        <p:spPr>
          <a:xfrm>
            <a:off x="421050" y="214825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22"/>
          <p:cNvSpPr txBox="1">
            <a:spLocks noGrp="1"/>
          </p:cNvSpPr>
          <p:nvPr>
            <p:ph type="subTitle" idx="2"/>
          </p:nvPr>
        </p:nvSpPr>
        <p:spPr>
          <a:xfrm>
            <a:off x="419100" y="480625"/>
            <a:ext cx="83058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>
  <p:cSld name="Title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 b="1" i="0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3"/>
          <p:cNvSpPr txBox="1">
            <a:spLocks noGrp="1"/>
          </p:cNvSpPr>
          <p:nvPr>
            <p:ph type="sldNum" idx="12"/>
          </p:nvPr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Blank_10_8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 Background 1">
  <p:cSld name="Tech Background 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/>
          <p:nvPr/>
        </p:nvSpPr>
        <p:spPr>
          <a:xfrm>
            <a:off x="0" y="4057650"/>
            <a:ext cx="9144000" cy="10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" y="0"/>
            <a:ext cx="91437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Bottom Bar">
  <p:cSld name="Blank_1_2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>
            <a:spLocks noGrp="1"/>
          </p:cNvSpPr>
          <p:nvPr>
            <p:ph type="body" idx="1"/>
          </p:nvPr>
        </p:nvSpPr>
        <p:spPr>
          <a:xfrm>
            <a:off x="419100" y="1025975"/>
            <a:ext cx="8305800" cy="3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➔"/>
              <a:defRPr sz="1200" i="0"/>
            </a:lvl1pPr>
            <a:lvl2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◆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◆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◆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  <p:sp>
        <p:nvSpPr>
          <p:cNvPr id="327" name="Google Shape;327;p26"/>
          <p:cNvSpPr txBox="1">
            <a:spLocks noGrp="1"/>
          </p:cNvSpPr>
          <p:nvPr>
            <p:ph type="title"/>
          </p:nvPr>
        </p:nvSpPr>
        <p:spPr>
          <a:xfrm>
            <a:off x="421050" y="214825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28" name="Google Shape;328;p26"/>
          <p:cNvSpPr txBox="1">
            <a:spLocks noGrp="1"/>
          </p:cNvSpPr>
          <p:nvPr>
            <p:ph type="subTitle" idx="2"/>
          </p:nvPr>
        </p:nvSpPr>
        <p:spPr>
          <a:xfrm>
            <a:off x="419100" y="480625"/>
            <a:ext cx="83058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6"/>
          <p:cNvSpPr txBox="1">
            <a:spLocks noGrp="1"/>
          </p:cNvSpPr>
          <p:nvPr>
            <p:ph type="sldNum" idx="12"/>
          </p:nvPr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2">
  <p:cSld name="TITLE_AND_BODY_1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"/>
          <p:cNvSpPr txBox="1">
            <a:spLocks noGrp="1"/>
          </p:cNvSpPr>
          <p:nvPr>
            <p:ph type="sldNum" idx="12"/>
          </p:nvPr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blank">
  <p:cSld name="BLANK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 1">
  <p:cSld name="Blank_8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sldNum" idx="12"/>
          </p:nvPr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7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>
            <a:spLocks noGrp="1"/>
          </p:cNvSpPr>
          <p:nvPr>
            <p:ph type="title"/>
          </p:nvPr>
        </p:nvSpPr>
        <p:spPr>
          <a:xfrm>
            <a:off x="421050" y="214825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subTitle" idx="1"/>
          </p:nvPr>
        </p:nvSpPr>
        <p:spPr>
          <a:xfrm>
            <a:off x="419100" y="480625"/>
            <a:ext cx="83058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1 1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 amt="5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 rotWithShape="1">
          <a:blip r:embed="rId5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 rotWithShape="1">
          <a:blip r:embed="rId5">
            <a:alphaModFix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4"/>
          <p:cNvCxnSpPr/>
          <p:nvPr/>
        </p:nvCxnSpPr>
        <p:spPr>
          <a:xfrm>
            <a:off x="321175" y="4283887"/>
            <a:ext cx="42507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50;p4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00" y="4804256"/>
            <a:ext cx="1075883" cy="12671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/>
        </p:nvSpPr>
        <p:spPr>
          <a:xfrm>
            <a:off x="1535403" y="4794373"/>
            <a:ext cx="252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8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2020</a:t>
            </a:r>
            <a:endParaRPr sz="8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" name="Google Shape;54;p4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55" name="Google Shape;5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915" y="4744177"/>
            <a:ext cx="485582" cy="15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3">
  <p:cSld name="Blank_1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">
  <p:cSld name="Blank_8_1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2"/>
          <p:cNvSpPr/>
          <p:nvPr/>
        </p:nvSpPr>
        <p:spPr>
          <a:xfrm rot="5400000">
            <a:off x="1988225" y="-2003100"/>
            <a:ext cx="5174400" cy="91509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32"/>
          <p:cNvPicPr preferRelativeResize="0"/>
          <p:nvPr/>
        </p:nvPicPr>
        <p:blipFill rotWithShape="1">
          <a:blip r:embed="rId2">
            <a:alphaModFix amt="28000"/>
          </a:blip>
          <a:srcRect l="49995" t="18949" b="17759"/>
          <a:stretch/>
        </p:blipFill>
        <p:spPr>
          <a:xfrm>
            <a:off x="5344225" y="982375"/>
            <a:ext cx="3800251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>
            <a:spLocks noGrp="1"/>
          </p:cNvSpPr>
          <p:nvPr>
            <p:ph type="title"/>
          </p:nvPr>
        </p:nvSpPr>
        <p:spPr>
          <a:xfrm>
            <a:off x="419100" y="1422750"/>
            <a:ext cx="4657800" cy="229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345" name="Google Shape;345;p32"/>
          <p:cNvSpPr/>
          <p:nvPr/>
        </p:nvSpPr>
        <p:spPr>
          <a:xfrm>
            <a:off x="0" y="837250"/>
            <a:ext cx="129900" cy="346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2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© 2020 Cognizant</a:t>
            </a:r>
            <a:endParaRPr sz="6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7" name="Google Shape;347;p32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4F9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2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4F9AF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67" y="184051"/>
            <a:ext cx="915126" cy="331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4">
  <p:cSld name="Title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200" b="0" i="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100"/>
            </a:lvl9pPr>
          </a:lstStyle>
          <a:p>
            <a:endParaRPr/>
          </a:p>
        </p:txBody>
      </p:sp>
      <p:sp>
        <p:nvSpPr>
          <p:cNvPr id="352" name="Google Shape;352;p33"/>
          <p:cNvSpPr txBox="1">
            <a:spLocks noGrp="1"/>
          </p:cNvSpPr>
          <p:nvPr>
            <p:ph type="sldNum" idx="12"/>
          </p:nvPr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sz="6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1 1">
  <p:cSld name="Blank_10_8_5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subTitle" idx="1"/>
          </p:nvPr>
        </p:nvSpPr>
        <p:spPr>
          <a:xfrm>
            <a:off x="419250" y="964325"/>
            <a:ext cx="8305800" cy="3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title"/>
          </p:nvPr>
        </p:nvSpPr>
        <p:spPr>
          <a:xfrm>
            <a:off x="421050" y="214825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subTitle" idx="2"/>
          </p:nvPr>
        </p:nvSpPr>
        <p:spPr>
          <a:xfrm>
            <a:off x="419100" y="480625"/>
            <a:ext cx="83058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2" type="tx">
  <p:cSld name="TITLE_AND_BODY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>
            <a:spLocks noGrp="1"/>
          </p:cNvSpPr>
          <p:nvPr>
            <p:ph type="title"/>
          </p:nvPr>
        </p:nvSpPr>
        <p:spPr>
          <a:xfrm>
            <a:off x="421050" y="214825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subTitle" idx="1"/>
          </p:nvPr>
        </p:nvSpPr>
        <p:spPr>
          <a:xfrm>
            <a:off x="419100" y="480625"/>
            <a:ext cx="83058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Bottom Bar 1">
  <p:cSld name="Blank_1_3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419100" y="1025975"/>
            <a:ext cx="8305800" cy="3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➔"/>
              <a:defRPr sz="1200" i="0"/>
            </a:lvl1pPr>
            <a:lvl2pPr marL="914400" lvl="1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◆"/>
              <a:defRPr/>
            </a:lvl2pPr>
            <a:lvl3pPr marL="1371600" lvl="2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3pPr>
            <a:lvl4pPr marL="1828800" lvl="3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4pPr>
            <a:lvl5pPr marL="2286000" lvl="4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◆"/>
              <a:defRPr/>
            </a:lvl5pPr>
            <a:lvl6pPr marL="2743200" lvl="5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6pPr>
            <a:lvl7pPr marL="3200400" lvl="6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7pPr>
            <a:lvl8pPr marL="3657600" lvl="7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◆"/>
              <a:defRPr/>
            </a:lvl8pPr>
            <a:lvl9pPr marL="4114800" lvl="8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9pPr>
          </a:lstStyle>
          <a:p>
            <a:endParaRPr/>
          </a:p>
        </p:txBody>
      </p:sp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421050" y="214825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subTitle" idx="2"/>
          </p:nvPr>
        </p:nvSpPr>
        <p:spPr>
          <a:xfrm>
            <a:off x="419100" y="480625"/>
            <a:ext cx="83058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64" name="Google Shape;364;p36"/>
          <p:cNvPicPr preferRelativeResize="0"/>
          <p:nvPr/>
        </p:nvPicPr>
        <p:blipFill rotWithShape="1">
          <a:blip r:embed="rId2">
            <a:alphaModFix amt="20000"/>
          </a:blip>
          <a:srcRect l="4584" t="87622" r="4638" b="15291"/>
          <a:stretch/>
        </p:blipFill>
        <p:spPr>
          <a:xfrm rot="10800000" flipH="1">
            <a:off x="419100" y="4403091"/>
            <a:ext cx="8300702" cy="1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2 1">
  <p:cSld name="Blank_10_9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67" name="Google Shape;367;p37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 1">
  <p:cSld name="Blank_10_10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5">
  <p:cSld name="Blank_10_1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511350" y="405500"/>
            <a:ext cx="82137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 1 1 1">
  <p:cSld name="Blank_1_1_2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3 1">
  <p:cSld name="CUSTOM_1_1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3">
            <a:alphaModFix amt="50000"/>
          </a:blip>
          <a:srcRect l="28008" t="36101" r="25379" b="607"/>
          <a:stretch/>
        </p:blipFill>
        <p:spPr>
          <a:xfrm>
            <a:off x="309650" y="974725"/>
            <a:ext cx="4262352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 rotWithShape="1">
          <a:blip r:embed="rId5">
            <a:alphaModFix/>
          </a:blip>
          <a:srcRect t="18949" r="96619" b="17759"/>
          <a:stretch/>
        </p:blipFill>
        <p:spPr>
          <a:xfrm>
            <a:off x="0" y="974725"/>
            <a:ext cx="309149" cy="325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 rotWithShape="1">
          <a:blip r:embed="rId5">
            <a:alphaModFix/>
          </a:blip>
          <a:srcRect l="49995" t="18949" b="17759"/>
          <a:stretch/>
        </p:blipFill>
        <p:spPr>
          <a:xfrm>
            <a:off x="4572101" y="982375"/>
            <a:ext cx="4572374" cy="325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" name="Google Shape;62;p5"/>
          <p:cNvCxnSpPr/>
          <p:nvPr/>
        </p:nvCxnSpPr>
        <p:spPr>
          <a:xfrm>
            <a:off x="321175" y="4283887"/>
            <a:ext cx="42507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5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  <p:pic>
        <p:nvPicPr>
          <p:cNvPr id="67" name="Google Shape;67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7175" y="4807676"/>
            <a:ext cx="235664" cy="20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8698" y="4828162"/>
            <a:ext cx="1104355" cy="23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5"/>
          <p:cNvCxnSpPr/>
          <p:nvPr/>
        </p:nvCxnSpPr>
        <p:spPr>
          <a:xfrm>
            <a:off x="7772425" y="4796325"/>
            <a:ext cx="0" cy="228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5_1 Column Layout">
  <p:cSld name="05_1 Column Layou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/>
          <p:nvPr/>
        </p:nvSpPr>
        <p:spPr>
          <a:xfrm>
            <a:off x="4572000" y="-7275"/>
            <a:ext cx="4585800" cy="5150700"/>
          </a:xfrm>
          <a:prstGeom prst="rect">
            <a:avLst/>
          </a:prstGeom>
          <a:solidFill>
            <a:srgbClr val="E7E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1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○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roxima Nova"/>
              <a:buChar char="■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roxima Nova Extrabold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4829" y="4796325"/>
            <a:ext cx="1031500" cy="1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 1 1">
  <p:cSld name="Blank_10_8_5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4">
  <p:cSld name="Blank_17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/>
        </p:nvSpPr>
        <p:spPr>
          <a:xfrm>
            <a:off x="419100" y="48741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105299"/>
            <a:ext cx="9144005" cy="532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43"/>
          <p:cNvGrpSpPr/>
          <p:nvPr/>
        </p:nvGrpSpPr>
        <p:grpSpPr>
          <a:xfrm>
            <a:off x="371449" y="225694"/>
            <a:ext cx="2277463" cy="425216"/>
            <a:chOff x="371475" y="371475"/>
            <a:chExt cx="3085994" cy="576174"/>
          </a:xfrm>
        </p:grpSpPr>
        <p:pic>
          <p:nvPicPr>
            <p:cNvPr id="389" name="Google Shape;38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1475" y="371475"/>
              <a:ext cx="576174" cy="576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43"/>
            <p:cNvSpPr txBox="1"/>
            <p:nvPr/>
          </p:nvSpPr>
          <p:spPr>
            <a:xfrm>
              <a:off x="947669" y="435609"/>
              <a:ext cx="25098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CCCCCC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Virtual Studio Experience</a:t>
              </a:r>
              <a:endParaRPr sz="9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391" name="Google Shape;3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915" y="4821977"/>
            <a:ext cx="485582" cy="15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Headline Slide">
  <p:cSld name="CUSTOM_4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2 Column Layout">
  <p:cSld name="CUSTOM_4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97" name="Google Shape;397;p45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98" name="Google Shape;398;p45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399" name="Google Shape;399;p45"/>
          <p:cNvSpPr txBox="1">
            <a:spLocks noGrp="1"/>
          </p:cNvSpPr>
          <p:nvPr>
            <p:ph type="body" idx="3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Headline Slide 1">
  <p:cSld name="CUSTOM_5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2" name="Google Shape;402;p46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2 Column Layout 1">
  <p:cSld name="CUSTOM_4_2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5" name="Google Shape;405;p4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6" name="Google Shape;406;p47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07" name="Google Shape;407;p47"/>
          <p:cNvSpPr txBox="1">
            <a:spLocks noGrp="1"/>
          </p:cNvSpPr>
          <p:nvPr>
            <p:ph type="body" idx="3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Headline Slide 2">
  <p:cSld name="CUSTOM_6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10" name="Google Shape;410;p48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5">
  <p:cSld name="BLANK_4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7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03 1 1">
  <p:cSld name="CUSTOM_1_1_3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0" y="48644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0" y="-2550"/>
            <a:ext cx="9144000" cy="51462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4" name="Google Shape;7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700" y="277825"/>
            <a:ext cx="632150" cy="2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6"/>
          <p:cNvSpPr txBox="1"/>
          <p:nvPr/>
        </p:nvSpPr>
        <p:spPr>
          <a:xfrm>
            <a:off x="419100" y="47963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SOFTVISION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6" name="Google Shape;76;p6"/>
          <p:cNvPicPr preferRelativeResize="0"/>
          <p:nvPr/>
        </p:nvPicPr>
        <p:blipFill rotWithShape="1">
          <a:blip r:embed="rId3">
            <a:alphaModFix/>
          </a:blip>
          <a:srcRect l="45026" t="18353" r="4961" b="18359"/>
          <a:stretch/>
        </p:blipFill>
        <p:spPr>
          <a:xfrm>
            <a:off x="4572000" y="982375"/>
            <a:ext cx="4572473" cy="32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/>
          <p:cNvPicPr preferRelativeResize="0"/>
          <p:nvPr/>
        </p:nvPicPr>
        <p:blipFill rotWithShape="1">
          <a:blip r:embed="rId3">
            <a:alphaModFix/>
          </a:blip>
          <a:srcRect l="45426" t="19100" r="51390" b="17612"/>
          <a:stretch/>
        </p:blipFill>
        <p:spPr>
          <a:xfrm>
            <a:off x="0" y="982375"/>
            <a:ext cx="291003" cy="32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4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000" b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2">
  <p:cSld name="1_Blank 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>
            <a:spLocks noGrp="1"/>
          </p:cNvSpPr>
          <p:nvPr>
            <p:ph type="body" idx="1"/>
          </p:nvPr>
        </p:nvSpPr>
        <p:spPr>
          <a:xfrm>
            <a:off x="419100" y="277813"/>
            <a:ext cx="83058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Title Slide">
  <p:cSld name="BLANK_6">
    <p:bg>
      <p:bgPr>
        <a:solidFill>
          <a:srgbClr val="ECEFF2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5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>
            <a:spLocks noGrp="1"/>
          </p:cNvSpPr>
          <p:nvPr>
            <p:ph type="title"/>
          </p:nvPr>
        </p:nvSpPr>
        <p:spPr>
          <a:xfrm>
            <a:off x="459684" y="8403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5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4" name="Google Shape;424;p5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5" name="Google Shape;425;p5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6" name="Google Shape;426;p54"/>
          <p:cNvCxnSpPr/>
          <p:nvPr/>
        </p:nvCxnSpPr>
        <p:spPr>
          <a:xfrm>
            <a:off x="8048848" y="4861654"/>
            <a:ext cx="0" cy="23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ies">
  <p:cSld name="Case Studies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title"/>
          </p:nvPr>
        </p:nvSpPr>
        <p:spPr>
          <a:xfrm>
            <a:off x="419101" y="298179"/>
            <a:ext cx="1295400" cy="2094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20575" rIns="68575" bIns="205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Font typeface="Calibri"/>
              <a:buNone/>
              <a:defRPr sz="1000" b="0" cap="none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55"/>
          <p:cNvSpPr txBox="1">
            <a:spLocks noGrp="1"/>
          </p:cNvSpPr>
          <p:nvPr>
            <p:ph type="body" idx="1"/>
          </p:nvPr>
        </p:nvSpPr>
        <p:spPr>
          <a:xfrm>
            <a:off x="327090" y="1602733"/>
            <a:ext cx="4245000" cy="10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>
                <a:solidFill>
                  <a:srgbClr val="262626"/>
                </a:solidFill>
              </a:defRPr>
            </a:lvl1pPr>
            <a:lvl2pPr marL="914400" lvl="1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•"/>
              <a:defRPr sz="1000">
                <a:solidFill>
                  <a:srgbClr val="595959"/>
                </a:solidFill>
              </a:defRPr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NTR"/>
              <a:buChar char="-"/>
              <a:defRPr>
                <a:solidFill>
                  <a:srgbClr val="595959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>
                <a:solidFill>
                  <a:srgbClr val="595959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>
                <a:solidFill>
                  <a:srgbClr val="595959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0" name="Google Shape;430;p55"/>
          <p:cNvCxnSpPr/>
          <p:nvPr/>
        </p:nvCxnSpPr>
        <p:spPr>
          <a:xfrm>
            <a:off x="8627823" y="4827060"/>
            <a:ext cx="0" cy="139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31" name="Google Shape;431;p55"/>
          <p:cNvGraphicFramePr/>
          <p:nvPr/>
        </p:nvGraphicFramePr>
        <p:xfrm>
          <a:off x="4572000" y="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{27516168-5859-4B48-95B8-7BB01A725A3C}</a:tableStyleId>
              </a:tblPr>
              <a:tblGrid>
                <a:gridCol w="83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9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0" u="none" strike="noStrike" cap="none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RESTAURANT TECH</a:t>
                      </a:r>
                      <a:endParaRPr sz="1100"/>
                    </a:p>
                  </a:txBody>
                  <a:tcPr marL="27425" marR="27425" marT="502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0" u="none" strike="noStrike" cap="none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0" u="none" strike="noStrike" cap="none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PREMISE</a:t>
                      </a:r>
                      <a:endParaRPr sz="1100"/>
                    </a:p>
                  </a:txBody>
                  <a:tcPr marL="27425" marR="27425" marT="502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0" u="none" strike="noStrike" cap="none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MARKETING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0" u="none" strike="noStrike" cap="none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</a:t>
                      </a:r>
                      <a:endParaRPr sz="1100"/>
                    </a:p>
                  </a:txBody>
                  <a:tcPr marL="27425" marR="27425" marT="502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0" u="none" strike="noStrike" cap="none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CORPORATE SYSTEMS</a:t>
                      </a:r>
                      <a:endParaRPr sz="1100"/>
                    </a:p>
                  </a:txBody>
                  <a:tcPr marL="27425" marR="27425" marT="502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0" u="none" strike="noStrike" cap="none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BI AND </a:t>
                      </a:r>
                      <a:endParaRPr sz="1100"/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0" u="none" strike="noStrike" cap="none">
                          <a:solidFill>
                            <a:srgbClr val="BFBFB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ANALYTICS</a:t>
                      </a:r>
                      <a:endParaRPr sz="1100"/>
                    </a:p>
                  </a:txBody>
                  <a:tcPr marL="27425" marR="27425" marT="5029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2" name="Google Shape;432;p55"/>
          <p:cNvSpPr/>
          <p:nvPr/>
        </p:nvSpPr>
        <p:spPr>
          <a:xfrm>
            <a:off x="6750657" y="4746930"/>
            <a:ext cx="1439100" cy="39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34" name="Google Shape;434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1100"/>
            </a:lvl1pPr>
            <a:lvl2pPr marL="0" lvl="1" indent="0" algn="l" rtl="0">
              <a:spcBef>
                <a:spcPts val="0"/>
              </a:spcBef>
              <a:buNone/>
              <a:defRPr sz="1100"/>
            </a:lvl2pPr>
            <a:lvl3pPr marL="0" lvl="2" indent="0" algn="l" rtl="0">
              <a:spcBef>
                <a:spcPts val="0"/>
              </a:spcBef>
              <a:buNone/>
              <a:defRPr sz="1100"/>
            </a:lvl3pPr>
            <a:lvl4pPr marL="0" lvl="3" indent="0" algn="l" rtl="0">
              <a:spcBef>
                <a:spcPts val="0"/>
              </a:spcBef>
              <a:buNone/>
              <a:defRPr sz="1100"/>
            </a:lvl4pPr>
            <a:lvl5pPr marL="0" lvl="4" indent="0" algn="l" rtl="0">
              <a:spcBef>
                <a:spcPts val="0"/>
              </a:spcBef>
              <a:buNone/>
              <a:defRPr sz="1100"/>
            </a:lvl5pPr>
            <a:lvl6pPr marL="0" lvl="5" indent="0" algn="l" rtl="0">
              <a:spcBef>
                <a:spcPts val="0"/>
              </a:spcBef>
              <a:buNone/>
              <a:defRPr sz="1100"/>
            </a:lvl6pPr>
            <a:lvl7pPr marL="0" lvl="6" indent="0" algn="l" rtl="0">
              <a:spcBef>
                <a:spcPts val="0"/>
              </a:spcBef>
              <a:buNone/>
              <a:defRPr sz="1100"/>
            </a:lvl7pPr>
            <a:lvl8pPr marL="0" lvl="7" indent="0" algn="l" rtl="0">
              <a:spcBef>
                <a:spcPts val="0"/>
              </a:spcBef>
              <a:buNone/>
              <a:defRPr sz="1100"/>
            </a:lvl8pPr>
            <a:lvl9pPr marL="0" lvl="8" indent="0" algn="l" rtl="0">
              <a:spcBef>
                <a:spcPts val="0"/>
              </a:spcBef>
              <a:buNone/>
              <a:defRPr sz="11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5" name="Google Shape;435;p55"/>
          <p:cNvGrpSpPr/>
          <p:nvPr/>
        </p:nvGrpSpPr>
        <p:grpSpPr>
          <a:xfrm>
            <a:off x="152193" y="4808201"/>
            <a:ext cx="1138794" cy="235097"/>
            <a:chOff x="6894899" y="4808206"/>
            <a:chExt cx="1138794" cy="235097"/>
          </a:xfrm>
        </p:grpSpPr>
        <p:cxnSp>
          <p:nvCxnSpPr>
            <p:cNvPr id="436" name="Google Shape;436;p55"/>
            <p:cNvCxnSpPr/>
            <p:nvPr/>
          </p:nvCxnSpPr>
          <p:spPr>
            <a:xfrm>
              <a:off x="7190023" y="4808206"/>
              <a:ext cx="0" cy="2019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437" name="Google Shape;437;p55" descr="Product Marketing Manager IHOP Job in Glendale, CA at Dine Brands ...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894899" y="4810521"/>
              <a:ext cx="185204" cy="2327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23401" y="4850905"/>
              <a:ext cx="710292" cy="1511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9" name="Google Shape;439;p55"/>
          <p:cNvGrpSpPr/>
          <p:nvPr/>
        </p:nvGrpSpPr>
        <p:grpSpPr>
          <a:xfrm>
            <a:off x="4794638" y="87631"/>
            <a:ext cx="3681171" cy="356700"/>
            <a:chOff x="4786687" y="87631"/>
            <a:chExt cx="3681171" cy="356700"/>
          </a:xfrm>
        </p:grpSpPr>
        <p:grpSp>
          <p:nvGrpSpPr>
            <p:cNvPr id="440" name="Google Shape;440;p55"/>
            <p:cNvGrpSpPr/>
            <p:nvPr/>
          </p:nvGrpSpPr>
          <p:grpSpPr>
            <a:xfrm>
              <a:off x="4833818" y="137946"/>
              <a:ext cx="3553313" cy="265310"/>
              <a:chOff x="4833818" y="137946"/>
              <a:chExt cx="3553313" cy="265310"/>
            </a:xfrm>
          </p:grpSpPr>
          <p:pic>
            <p:nvPicPr>
              <p:cNvPr id="441" name="Google Shape;441;p5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33818" y="137947"/>
                <a:ext cx="265156" cy="2651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5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 flipH="1">
                <a:off x="5693258" y="159707"/>
                <a:ext cx="220663" cy="2206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" name="Google Shape;443;p55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6532757" y="161977"/>
                <a:ext cx="224319" cy="2243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4" name="Google Shape;444;p55"/>
              <p:cNvPicPr preferRelativeResize="0"/>
              <p:nvPr/>
            </p:nvPicPr>
            <p:blipFill rotWithShape="1">
              <a:blip r:embed="rId7">
                <a:alphaModFix/>
              </a:blip>
              <a:srcRect l="12863" r="12863"/>
              <a:stretch/>
            </p:blipFill>
            <p:spPr>
              <a:xfrm>
                <a:off x="7359023" y="137946"/>
                <a:ext cx="197054" cy="26531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5" name="Google Shape;445;p55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191800" y="168273"/>
                <a:ext cx="195331" cy="1953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46" name="Google Shape;446;p55"/>
            <p:cNvGrpSpPr/>
            <p:nvPr/>
          </p:nvGrpSpPr>
          <p:grpSpPr>
            <a:xfrm>
              <a:off x="4786687" y="87631"/>
              <a:ext cx="3681171" cy="356700"/>
              <a:chOff x="4786687" y="87631"/>
              <a:chExt cx="3681171" cy="356700"/>
            </a:xfrm>
          </p:grpSpPr>
          <p:sp>
            <p:nvSpPr>
              <p:cNvPr id="447" name="Google Shape;447;p55"/>
              <p:cNvSpPr/>
              <p:nvPr/>
            </p:nvSpPr>
            <p:spPr>
              <a:xfrm>
                <a:off x="4786687" y="87631"/>
                <a:ext cx="356700" cy="356700"/>
              </a:xfrm>
              <a:prstGeom prst="ellipse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5"/>
              <p:cNvSpPr/>
              <p:nvPr/>
            </p:nvSpPr>
            <p:spPr>
              <a:xfrm>
                <a:off x="5621182" y="87631"/>
                <a:ext cx="356700" cy="356700"/>
              </a:xfrm>
              <a:prstGeom prst="ellipse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5"/>
              <p:cNvSpPr/>
              <p:nvPr/>
            </p:nvSpPr>
            <p:spPr>
              <a:xfrm>
                <a:off x="6466608" y="87631"/>
                <a:ext cx="356700" cy="356700"/>
              </a:xfrm>
              <a:prstGeom prst="ellipse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5"/>
              <p:cNvSpPr/>
              <p:nvPr/>
            </p:nvSpPr>
            <p:spPr>
              <a:xfrm>
                <a:off x="7279242" y="87631"/>
                <a:ext cx="356700" cy="356700"/>
              </a:xfrm>
              <a:prstGeom prst="ellipse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5"/>
              <p:cNvSpPr/>
              <p:nvPr/>
            </p:nvSpPr>
            <p:spPr>
              <a:xfrm>
                <a:off x="8111158" y="87631"/>
                <a:ext cx="356700" cy="356700"/>
              </a:xfrm>
              <a:prstGeom prst="ellipse">
                <a:avLst/>
              </a:prstGeom>
              <a:noFill/>
              <a:ln w="9525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7">
          <p15:clr>
            <a:srgbClr val="FBAE40"/>
          </p15:clr>
        </p15:guide>
        <p15:guide id="2" orient="horz" pos="2205">
          <p15:clr>
            <a:srgbClr val="FBAE40"/>
          </p15:clr>
        </p15:guide>
        <p15:guide id="3" pos="313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>
            <a:spLocks noGrp="1"/>
          </p:cNvSpPr>
          <p:nvPr>
            <p:ph type="title"/>
          </p:nvPr>
        </p:nvSpPr>
        <p:spPr>
          <a:xfrm>
            <a:off x="322520" y="303978"/>
            <a:ext cx="850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56"/>
          <p:cNvSpPr txBox="1">
            <a:spLocks noGrp="1"/>
          </p:cNvSpPr>
          <p:nvPr>
            <p:ph type="ftr" idx="11"/>
          </p:nvPr>
        </p:nvSpPr>
        <p:spPr>
          <a:xfrm>
            <a:off x="6760532" y="4822131"/>
            <a:ext cx="4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55" name="Google Shape;455;p56"/>
          <p:cNvSpPr txBox="1">
            <a:spLocks noGrp="1"/>
          </p:cNvSpPr>
          <p:nvPr>
            <p:ph type="sldNum" idx="12"/>
          </p:nvPr>
        </p:nvSpPr>
        <p:spPr>
          <a:xfrm>
            <a:off x="8728450" y="4822130"/>
            <a:ext cx="249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13729" y="4694897"/>
            <a:ext cx="243791" cy="35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-dark">
  <p:cSld name="Title Only-dark">
    <p:bg>
      <p:bgPr>
        <a:solidFill>
          <a:schemeClr val="dk1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7"/>
          <p:cNvSpPr txBox="1">
            <a:spLocks noGrp="1"/>
          </p:cNvSpPr>
          <p:nvPr>
            <p:ph type="title"/>
          </p:nvPr>
        </p:nvSpPr>
        <p:spPr>
          <a:xfrm>
            <a:off x="322520" y="303978"/>
            <a:ext cx="85035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57"/>
          <p:cNvSpPr txBox="1">
            <a:spLocks noGrp="1"/>
          </p:cNvSpPr>
          <p:nvPr>
            <p:ph type="ftr" idx="11"/>
          </p:nvPr>
        </p:nvSpPr>
        <p:spPr>
          <a:xfrm>
            <a:off x="6760532" y="4822131"/>
            <a:ext cx="4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0" name="Google Shape;460;p57"/>
          <p:cNvSpPr txBox="1">
            <a:spLocks noGrp="1"/>
          </p:cNvSpPr>
          <p:nvPr>
            <p:ph type="sldNum" idx="12"/>
          </p:nvPr>
        </p:nvSpPr>
        <p:spPr>
          <a:xfrm>
            <a:off x="8728450" y="4822130"/>
            <a:ext cx="249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100"/>
            </a:lvl1pPr>
            <a:lvl2pPr marL="0" lvl="1" indent="0" algn="ctr" rtl="0">
              <a:spcBef>
                <a:spcPts val="0"/>
              </a:spcBef>
              <a:buNone/>
              <a:defRPr sz="1100"/>
            </a:lvl2pPr>
            <a:lvl3pPr marL="0" lvl="2" indent="0" algn="ctr" rtl="0">
              <a:spcBef>
                <a:spcPts val="0"/>
              </a:spcBef>
              <a:buNone/>
              <a:defRPr sz="1100"/>
            </a:lvl3pPr>
            <a:lvl4pPr marL="0" lvl="3" indent="0" algn="ctr" rtl="0">
              <a:spcBef>
                <a:spcPts val="0"/>
              </a:spcBef>
              <a:buNone/>
              <a:defRPr sz="1100"/>
            </a:lvl4pPr>
            <a:lvl5pPr marL="0" lvl="4" indent="0" algn="ctr" rtl="0">
              <a:spcBef>
                <a:spcPts val="0"/>
              </a:spcBef>
              <a:buNone/>
              <a:defRPr sz="1100"/>
            </a:lvl5pPr>
            <a:lvl6pPr marL="0" lvl="5" indent="0" algn="ctr" rtl="0">
              <a:spcBef>
                <a:spcPts val="0"/>
              </a:spcBef>
              <a:buNone/>
              <a:defRPr sz="1100"/>
            </a:lvl6pPr>
            <a:lvl7pPr marL="0" lvl="6" indent="0" algn="ctr" rtl="0">
              <a:spcBef>
                <a:spcPts val="0"/>
              </a:spcBef>
              <a:buNone/>
              <a:defRPr sz="1100"/>
            </a:lvl7pPr>
            <a:lvl8pPr marL="0" lvl="7" indent="0" algn="ctr" rtl="0">
              <a:spcBef>
                <a:spcPts val="0"/>
              </a:spcBef>
              <a:buNone/>
              <a:defRPr sz="1100"/>
            </a:lvl8pPr>
            <a:lvl9pPr marL="0" lvl="8" indent="0" algn="ctr" rtl="0">
              <a:spcBef>
                <a:spcPts val="0"/>
              </a:spcBef>
              <a:buNone/>
              <a:defRPr sz="11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64446" y="4846409"/>
            <a:ext cx="603086" cy="128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7762" y="4694897"/>
            <a:ext cx="235724" cy="35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_1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>
            <a:spLocks noGrp="1"/>
          </p:cNvSpPr>
          <p:nvPr>
            <p:ph type="title"/>
          </p:nvPr>
        </p:nvSpPr>
        <p:spPr>
          <a:xfrm>
            <a:off x="322520" y="197103"/>
            <a:ext cx="8503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58"/>
          <p:cNvSpPr txBox="1">
            <a:spLocks noGrp="1"/>
          </p:cNvSpPr>
          <p:nvPr>
            <p:ph type="ftr" idx="11"/>
          </p:nvPr>
        </p:nvSpPr>
        <p:spPr>
          <a:xfrm>
            <a:off x="6760532" y="4822131"/>
            <a:ext cx="431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7F7F7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6" name="Google Shape;466;p58"/>
          <p:cNvSpPr txBox="1">
            <a:spLocks noGrp="1"/>
          </p:cNvSpPr>
          <p:nvPr>
            <p:ph type="sldNum" idx="12"/>
          </p:nvPr>
        </p:nvSpPr>
        <p:spPr>
          <a:xfrm>
            <a:off x="8728450" y="4822130"/>
            <a:ext cx="249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spcBef>
                <a:spcPts val="0"/>
              </a:spcBef>
              <a:buNone/>
              <a:defRPr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13729" y="4694897"/>
            <a:ext cx="243791" cy="35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Header">
  <p:cSld name="Blank with Header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9" name="Google Shape;469;p59"/>
          <p:cNvCxnSpPr/>
          <p:nvPr/>
        </p:nvCxnSpPr>
        <p:spPr>
          <a:xfrm>
            <a:off x="383587" y="4936671"/>
            <a:ext cx="0" cy="20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70" name="Google Shape;47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43800" y="4807486"/>
            <a:ext cx="1403319" cy="2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88" y="-12857"/>
            <a:ext cx="9145089" cy="515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ssage">
  <p:cSld name="Message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0" descr="shutterstock_123391.jpg"/>
          <p:cNvPicPr preferRelativeResize="0"/>
          <p:nvPr/>
        </p:nvPicPr>
        <p:blipFill rotWithShape="1">
          <a:blip r:embed="rId2">
            <a:alphaModFix/>
          </a:blip>
          <a:srcRect b="6733"/>
          <a:stretch/>
        </p:blipFill>
        <p:spPr>
          <a:xfrm>
            <a:off x="0" y="1"/>
            <a:ext cx="9160968" cy="471592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0"/>
          <p:cNvSpPr txBox="1">
            <a:spLocks noGrp="1"/>
          </p:cNvSpPr>
          <p:nvPr>
            <p:ph type="sldNum" idx="12"/>
          </p:nvPr>
        </p:nvSpPr>
        <p:spPr>
          <a:xfrm>
            <a:off x="39647" y="4728848"/>
            <a:ext cx="5391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5" name="Google Shape;475;p60" descr="path_extra.png"/>
          <p:cNvPicPr preferRelativeResize="0"/>
          <p:nvPr/>
        </p:nvPicPr>
        <p:blipFill rotWithShape="1">
          <a:blip r:embed="rId3">
            <a:alphaModFix/>
          </a:blip>
          <a:srcRect t="-11422" b="-122"/>
          <a:stretch/>
        </p:blipFill>
        <p:spPr>
          <a:xfrm>
            <a:off x="0" y="-50306"/>
            <a:ext cx="9143998" cy="477880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0"/>
          <p:cNvSpPr/>
          <p:nvPr/>
        </p:nvSpPr>
        <p:spPr>
          <a:xfrm>
            <a:off x="800100" y="689203"/>
            <a:ext cx="7594800" cy="376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Google Shape;477;p60"/>
          <p:cNvCxnSpPr/>
          <p:nvPr/>
        </p:nvCxnSpPr>
        <p:spPr>
          <a:xfrm>
            <a:off x="1162958" y="923925"/>
            <a:ext cx="6850800" cy="0"/>
          </a:xfrm>
          <a:prstGeom prst="straightConnector1">
            <a:avLst/>
          </a:prstGeom>
          <a:noFill/>
          <a:ln w="9525" cap="flat" cmpd="sng">
            <a:solidFill>
              <a:srgbClr val="0099FF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78" name="Google Shape;478;p60"/>
          <p:cNvSpPr txBox="1">
            <a:spLocks noGrp="1"/>
          </p:cNvSpPr>
          <p:nvPr>
            <p:ph type="body" idx="1"/>
          </p:nvPr>
        </p:nvSpPr>
        <p:spPr>
          <a:xfrm>
            <a:off x="1181100" y="1131795"/>
            <a:ext cx="68454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020">
  <p:cSld name="Blank_10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Header 1">
  <p:cSld name="Blank with Header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1"/>
          <p:cNvSpPr txBox="1">
            <a:spLocks noGrp="1"/>
          </p:cNvSpPr>
          <p:nvPr>
            <p:ph type="sldNum" idx="12"/>
          </p:nvPr>
        </p:nvSpPr>
        <p:spPr>
          <a:xfrm>
            <a:off x="39647" y="4728848"/>
            <a:ext cx="5391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61"/>
          <p:cNvSpPr txBox="1">
            <a:spLocks noGrp="1"/>
          </p:cNvSpPr>
          <p:nvPr>
            <p:ph type="title"/>
          </p:nvPr>
        </p:nvSpPr>
        <p:spPr>
          <a:xfrm>
            <a:off x="78146" y="115146"/>
            <a:ext cx="9104400" cy="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2F2F2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 Slide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9pPr>
          </a:lstStyle>
          <a:p>
            <a:endParaRPr/>
          </a:p>
        </p:txBody>
      </p:sp>
      <p:sp>
        <p:nvSpPr>
          <p:cNvPr id="487" name="Google Shape;487;p6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8" name="Google Shape;488;p6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9" name="Google Shape;489;p6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0" name="Google Shape;490;p6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5">
  <p:cSld name="Blank_18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5"/>
          <p:cNvSpPr txBox="1">
            <a:spLocks noGrp="1"/>
          </p:cNvSpPr>
          <p:nvPr>
            <p:ph type="body" idx="1"/>
          </p:nvPr>
        </p:nvSpPr>
        <p:spPr>
          <a:xfrm>
            <a:off x="419100" y="277819"/>
            <a:ext cx="8305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200" i="0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65"/>
          <p:cNvSpPr txBox="1">
            <a:spLocks noGrp="1"/>
          </p:cNvSpPr>
          <p:nvPr>
            <p:ph type="sldNum" idx="12"/>
          </p:nvPr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oter Only">
  <p:cSld name="Footer Only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s 2">
  <p:cSld name="Blank_10_8_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421050" y="758825"/>
            <a:ext cx="1995600" cy="10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 txBox="1">
            <a:spLocks noGrp="1"/>
          </p:cNvSpPr>
          <p:nvPr>
            <p:ph type="subTitle" idx="2"/>
          </p:nvPr>
        </p:nvSpPr>
        <p:spPr>
          <a:xfrm>
            <a:off x="420200" y="1938075"/>
            <a:ext cx="1997700" cy="6825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8"/>
          <p:cNvSpPr txBox="1">
            <a:spLocks noGrp="1"/>
          </p:cNvSpPr>
          <p:nvPr>
            <p:ph type="subTitle" idx="3"/>
          </p:nvPr>
        </p:nvSpPr>
        <p:spPr>
          <a:xfrm>
            <a:off x="419700" y="282300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subTitle" idx="4"/>
          </p:nvPr>
        </p:nvSpPr>
        <p:spPr>
          <a:xfrm>
            <a:off x="420725" y="322905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ubTitle" idx="5"/>
          </p:nvPr>
        </p:nvSpPr>
        <p:spPr>
          <a:xfrm>
            <a:off x="420725" y="404115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ubTitle" idx="6"/>
          </p:nvPr>
        </p:nvSpPr>
        <p:spPr>
          <a:xfrm>
            <a:off x="419700" y="444720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2568450" y="744100"/>
            <a:ext cx="3139500" cy="20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5860950" y="1527138"/>
            <a:ext cx="3139500" cy="15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2566125" y="2942588"/>
            <a:ext cx="3139500" cy="80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2567775" y="3851200"/>
            <a:ext cx="3139500" cy="80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5866775" y="744111"/>
            <a:ext cx="3139500" cy="68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5862600" y="3984488"/>
            <a:ext cx="3139500" cy="68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5858725" y="3222573"/>
            <a:ext cx="3139500" cy="68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subTitle" idx="7"/>
          </p:nvPr>
        </p:nvSpPr>
        <p:spPr>
          <a:xfrm>
            <a:off x="2642575" y="1024800"/>
            <a:ext cx="3068400" cy="6180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ubTitle" idx="8"/>
          </p:nvPr>
        </p:nvSpPr>
        <p:spPr>
          <a:xfrm>
            <a:off x="2642575" y="1939850"/>
            <a:ext cx="30684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9"/>
          </p:nvPr>
        </p:nvSpPr>
        <p:spPr>
          <a:xfrm>
            <a:off x="2642575" y="2519600"/>
            <a:ext cx="30684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subTitle" idx="13"/>
          </p:nvPr>
        </p:nvSpPr>
        <p:spPr>
          <a:xfrm>
            <a:off x="2642850" y="3185350"/>
            <a:ext cx="3062700" cy="5061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8"/>
          <p:cNvSpPr txBox="1">
            <a:spLocks noGrp="1"/>
          </p:cNvSpPr>
          <p:nvPr>
            <p:ph type="subTitle" idx="14"/>
          </p:nvPr>
        </p:nvSpPr>
        <p:spPr>
          <a:xfrm>
            <a:off x="2645675" y="4093500"/>
            <a:ext cx="3060000" cy="5061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subTitle" idx="15"/>
          </p:nvPr>
        </p:nvSpPr>
        <p:spPr>
          <a:xfrm>
            <a:off x="5933425" y="2620674"/>
            <a:ext cx="3062700" cy="4854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subTitle" idx="16"/>
          </p:nvPr>
        </p:nvSpPr>
        <p:spPr>
          <a:xfrm>
            <a:off x="5933425" y="2042363"/>
            <a:ext cx="30627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ubTitle" idx="17"/>
          </p:nvPr>
        </p:nvSpPr>
        <p:spPr>
          <a:xfrm>
            <a:off x="5933425" y="3476837"/>
            <a:ext cx="3062700" cy="3900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8"/>
          <p:cNvSpPr txBox="1">
            <a:spLocks noGrp="1"/>
          </p:cNvSpPr>
          <p:nvPr>
            <p:ph type="subTitle" idx="18"/>
          </p:nvPr>
        </p:nvSpPr>
        <p:spPr>
          <a:xfrm>
            <a:off x="5933425" y="990225"/>
            <a:ext cx="30627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7" name="Google Shape;107;p8"/>
          <p:cNvSpPr txBox="1">
            <a:spLocks noGrp="1"/>
          </p:cNvSpPr>
          <p:nvPr>
            <p:ph type="subTitle" idx="19"/>
          </p:nvPr>
        </p:nvSpPr>
        <p:spPr>
          <a:xfrm>
            <a:off x="5933425" y="4260450"/>
            <a:ext cx="30627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subTitle" idx="20"/>
          </p:nvPr>
        </p:nvSpPr>
        <p:spPr>
          <a:xfrm>
            <a:off x="418625" y="363510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cxnSp>
        <p:nvCxnSpPr>
          <p:cNvPr id="109" name="Google Shape;109;p8"/>
          <p:cNvCxnSpPr/>
          <p:nvPr/>
        </p:nvCxnSpPr>
        <p:spPr>
          <a:xfrm>
            <a:off x="2568500" y="9997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8"/>
          <p:cNvCxnSpPr/>
          <p:nvPr/>
        </p:nvCxnSpPr>
        <p:spPr>
          <a:xfrm>
            <a:off x="5877275" y="9997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8"/>
          <p:cNvCxnSpPr/>
          <p:nvPr/>
        </p:nvCxnSpPr>
        <p:spPr>
          <a:xfrm>
            <a:off x="5877275" y="1770875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8"/>
          <p:cNvCxnSpPr/>
          <p:nvPr/>
        </p:nvCxnSpPr>
        <p:spPr>
          <a:xfrm>
            <a:off x="5877275" y="34675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8"/>
          <p:cNvCxnSpPr/>
          <p:nvPr/>
        </p:nvCxnSpPr>
        <p:spPr>
          <a:xfrm>
            <a:off x="5877275" y="42503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8"/>
          <p:cNvCxnSpPr/>
          <p:nvPr/>
        </p:nvCxnSpPr>
        <p:spPr>
          <a:xfrm>
            <a:off x="2568500" y="3192575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8"/>
          <p:cNvCxnSpPr/>
          <p:nvPr/>
        </p:nvCxnSpPr>
        <p:spPr>
          <a:xfrm>
            <a:off x="2568500" y="41174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8"/>
          <p:cNvSpPr txBox="1"/>
          <p:nvPr/>
        </p:nvSpPr>
        <p:spPr>
          <a:xfrm>
            <a:off x="2642575" y="727725"/>
            <a:ext cx="2989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MOTIVATIONS</a:t>
            </a:r>
            <a:endParaRPr/>
          </a:p>
        </p:txBody>
      </p:sp>
      <p:sp>
        <p:nvSpPr>
          <p:cNvPr id="117" name="Google Shape;117;p8"/>
          <p:cNvSpPr txBox="1"/>
          <p:nvPr/>
        </p:nvSpPr>
        <p:spPr>
          <a:xfrm>
            <a:off x="344850" y="1812375"/>
            <a:ext cx="19986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QUOTE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18" name="Google Shape;118;p8"/>
          <p:cNvSpPr txBox="1"/>
          <p:nvPr/>
        </p:nvSpPr>
        <p:spPr>
          <a:xfrm>
            <a:off x="344525" y="2696175"/>
            <a:ext cx="19956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OCCUPATION</a:t>
            </a:r>
            <a:endParaRPr/>
          </a:p>
        </p:txBody>
      </p:sp>
      <p:sp>
        <p:nvSpPr>
          <p:cNvPr id="119" name="Google Shape;119;p8"/>
          <p:cNvSpPr txBox="1"/>
          <p:nvPr/>
        </p:nvSpPr>
        <p:spPr>
          <a:xfrm>
            <a:off x="344525" y="3102225"/>
            <a:ext cx="19956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AVERAGE</a:t>
            </a:r>
            <a:r>
              <a:rPr lang="en"/>
              <a:t> </a:t>
            </a: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AGE</a:t>
            </a:r>
            <a:endParaRPr/>
          </a:p>
        </p:txBody>
      </p:sp>
      <p:sp>
        <p:nvSpPr>
          <p:cNvPr id="120" name="Google Shape;120;p8"/>
          <p:cNvSpPr txBox="1"/>
          <p:nvPr/>
        </p:nvSpPr>
        <p:spPr>
          <a:xfrm>
            <a:off x="344525" y="3914325"/>
            <a:ext cx="19956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PERSONALITY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344525" y="4320375"/>
            <a:ext cx="19956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TYPICAL</a:t>
            </a:r>
            <a:r>
              <a:rPr lang="en"/>
              <a:t> </a:t>
            </a: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EDUCATION</a:t>
            </a:r>
            <a:endParaRPr/>
          </a:p>
        </p:txBody>
      </p:sp>
      <p:sp>
        <p:nvSpPr>
          <p:cNvPr id="122" name="Google Shape;122;p8"/>
          <p:cNvSpPr txBox="1"/>
          <p:nvPr/>
        </p:nvSpPr>
        <p:spPr>
          <a:xfrm>
            <a:off x="2645675" y="2926225"/>
            <a:ext cx="3067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SUCCESS MANAGEMENT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3" name="Google Shape;123;p8"/>
          <p:cNvSpPr txBox="1"/>
          <p:nvPr/>
        </p:nvSpPr>
        <p:spPr>
          <a:xfrm>
            <a:off x="2645675" y="3851200"/>
            <a:ext cx="3067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EXTENDED TEAM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4" name="Google Shape;124;p8"/>
          <p:cNvSpPr txBox="1"/>
          <p:nvPr/>
        </p:nvSpPr>
        <p:spPr>
          <a:xfrm>
            <a:off x="5933425" y="3984500"/>
            <a:ext cx="3068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INSIGHTS (derived from research)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5" name="Google Shape;125;p8"/>
          <p:cNvSpPr txBox="1"/>
          <p:nvPr/>
        </p:nvSpPr>
        <p:spPr>
          <a:xfrm>
            <a:off x="5933425" y="1510775"/>
            <a:ext cx="2989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TECHNOLOGY</a:t>
            </a:r>
            <a:endParaRPr/>
          </a:p>
        </p:txBody>
      </p:sp>
      <p:sp>
        <p:nvSpPr>
          <p:cNvPr id="126" name="Google Shape;126;p8"/>
          <p:cNvSpPr txBox="1"/>
          <p:nvPr/>
        </p:nvSpPr>
        <p:spPr>
          <a:xfrm>
            <a:off x="5933425" y="3206763"/>
            <a:ext cx="3068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FUTURE OUTLOOK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7" name="Google Shape;127;p8"/>
          <p:cNvSpPr txBox="1"/>
          <p:nvPr/>
        </p:nvSpPr>
        <p:spPr>
          <a:xfrm>
            <a:off x="5933425" y="736200"/>
            <a:ext cx="2989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BRANDS</a:t>
            </a:r>
            <a:endParaRPr/>
          </a:p>
        </p:txBody>
      </p:sp>
      <p:sp>
        <p:nvSpPr>
          <p:cNvPr id="128" name="Google Shape;128;p8"/>
          <p:cNvSpPr txBox="1"/>
          <p:nvPr/>
        </p:nvSpPr>
        <p:spPr>
          <a:xfrm>
            <a:off x="2642575" y="1674050"/>
            <a:ext cx="3067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GOALS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9" name="Google Shape;129;p8"/>
          <p:cNvSpPr txBox="1"/>
          <p:nvPr/>
        </p:nvSpPr>
        <p:spPr>
          <a:xfrm>
            <a:off x="2642575" y="2242700"/>
            <a:ext cx="30678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CHALLENGES</a:t>
            </a:r>
            <a:endParaRPr/>
          </a:p>
        </p:txBody>
      </p:sp>
      <p:sp>
        <p:nvSpPr>
          <p:cNvPr id="130" name="Google Shape;130;p8"/>
          <p:cNvSpPr txBox="1"/>
          <p:nvPr/>
        </p:nvSpPr>
        <p:spPr>
          <a:xfrm>
            <a:off x="5933425" y="1776563"/>
            <a:ext cx="3068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PLATFORM PREFERENCES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5933425" y="2354863"/>
            <a:ext cx="30684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DEVICE PREFERENCES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340150" y="3508275"/>
            <a:ext cx="1995600" cy="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AVERAGE INCOME</a:t>
            </a:r>
            <a:endParaRPr sz="1000" b="1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s 2 1">
  <p:cSld name="Blank_10_8_3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421050" y="758813"/>
            <a:ext cx="1060800" cy="10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 txBox="1">
            <a:spLocks noGrp="1"/>
          </p:cNvSpPr>
          <p:nvPr>
            <p:ph type="subTitle" idx="2"/>
          </p:nvPr>
        </p:nvSpPr>
        <p:spPr>
          <a:xfrm>
            <a:off x="420200" y="1938075"/>
            <a:ext cx="1997700" cy="6825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38" name="Google Shape;138;p9"/>
          <p:cNvSpPr txBox="1">
            <a:spLocks noGrp="1"/>
          </p:cNvSpPr>
          <p:nvPr>
            <p:ph type="subTitle" idx="3"/>
          </p:nvPr>
        </p:nvSpPr>
        <p:spPr>
          <a:xfrm>
            <a:off x="419700" y="282300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9"/>
          <p:cNvSpPr txBox="1">
            <a:spLocks noGrp="1"/>
          </p:cNvSpPr>
          <p:nvPr>
            <p:ph type="subTitle" idx="4"/>
          </p:nvPr>
        </p:nvSpPr>
        <p:spPr>
          <a:xfrm>
            <a:off x="420725" y="322905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40" name="Google Shape;140;p9"/>
          <p:cNvSpPr txBox="1">
            <a:spLocks noGrp="1"/>
          </p:cNvSpPr>
          <p:nvPr>
            <p:ph type="subTitle" idx="5"/>
          </p:nvPr>
        </p:nvSpPr>
        <p:spPr>
          <a:xfrm>
            <a:off x="420725" y="404115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subTitle" idx="6"/>
          </p:nvPr>
        </p:nvSpPr>
        <p:spPr>
          <a:xfrm>
            <a:off x="419700" y="444720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2568450" y="744100"/>
            <a:ext cx="3139500" cy="207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5860950" y="1527138"/>
            <a:ext cx="3139500" cy="15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2566125" y="2942588"/>
            <a:ext cx="3139500" cy="80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2567775" y="3851200"/>
            <a:ext cx="3139500" cy="80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5866775" y="744111"/>
            <a:ext cx="3139500" cy="68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5862600" y="3984488"/>
            <a:ext cx="3139500" cy="68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5858725" y="3222573"/>
            <a:ext cx="3139500" cy="68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 txBox="1">
            <a:spLocks noGrp="1"/>
          </p:cNvSpPr>
          <p:nvPr>
            <p:ph type="subTitle" idx="7"/>
          </p:nvPr>
        </p:nvSpPr>
        <p:spPr>
          <a:xfrm>
            <a:off x="2642844" y="1024800"/>
            <a:ext cx="3068400" cy="6180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subTitle" idx="8"/>
          </p:nvPr>
        </p:nvSpPr>
        <p:spPr>
          <a:xfrm>
            <a:off x="2643450" y="1939850"/>
            <a:ext cx="30684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9"/>
          </p:nvPr>
        </p:nvSpPr>
        <p:spPr>
          <a:xfrm>
            <a:off x="2642575" y="2519600"/>
            <a:ext cx="30684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13"/>
          </p:nvPr>
        </p:nvSpPr>
        <p:spPr>
          <a:xfrm>
            <a:off x="2642850" y="3185350"/>
            <a:ext cx="3062700" cy="5061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ubTitle" idx="14"/>
          </p:nvPr>
        </p:nvSpPr>
        <p:spPr>
          <a:xfrm>
            <a:off x="2645675" y="4093500"/>
            <a:ext cx="3060000" cy="5061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subTitle" idx="15"/>
          </p:nvPr>
        </p:nvSpPr>
        <p:spPr>
          <a:xfrm>
            <a:off x="5939975" y="2620674"/>
            <a:ext cx="3062700" cy="4854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p9"/>
          <p:cNvSpPr txBox="1">
            <a:spLocks noGrp="1"/>
          </p:cNvSpPr>
          <p:nvPr>
            <p:ph type="subTitle" idx="16"/>
          </p:nvPr>
        </p:nvSpPr>
        <p:spPr>
          <a:xfrm>
            <a:off x="5942825" y="2042363"/>
            <a:ext cx="30627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6" name="Google Shape;156;p9"/>
          <p:cNvSpPr txBox="1">
            <a:spLocks noGrp="1"/>
          </p:cNvSpPr>
          <p:nvPr>
            <p:ph type="subTitle" idx="17"/>
          </p:nvPr>
        </p:nvSpPr>
        <p:spPr>
          <a:xfrm>
            <a:off x="5933425" y="3476837"/>
            <a:ext cx="3062700" cy="3900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subTitle" idx="18"/>
          </p:nvPr>
        </p:nvSpPr>
        <p:spPr>
          <a:xfrm>
            <a:off x="5943600" y="990225"/>
            <a:ext cx="30627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ubTitle" idx="19"/>
          </p:nvPr>
        </p:nvSpPr>
        <p:spPr>
          <a:xfrm>
            <a:off x="5935625" y="4260450"/>
            <a:ext cx="30627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subTitle" idx="20"/>
          </p:nvPr>
        </p:nvSpPr>
        <p:spPr>
          <a:xfrm>
            <a:off x="418625" y="363510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cxnSp>
        <p:nvCxnSpPr>
          <p:cNvPr id="160" name="Google Shape;160;p9"/>
          <p:cNvCxnSpPr/>
          <p:nvPr/>
        </p:nvCxnSpPr>
        <p:spPr>
          <a:xfrm>
            <a:off x="2568500" y="9997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9"/>
          <p:cNvCxnSpPr/>
          <p:nvPr/>
        </p:nvCxnSpPr>
        <p:spPr>
          <a:xfrm>
            <a:off x="5877275" y="9997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9"/>
          <p:cNvCxnSpPr/>
          <p:nvPr/>
        </p:nvCxnSpPr>
        <p:spPr>
          <a:xfrm>
            <a:off x="5877275" y="1770875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9"/>
          <p:cNvCxnSpPr/>
          <p:nvPr/>
        </p:nvCxnSpPr>
        <p:spPr>
          <a:xfrm>
            <a:off x="5877275" y="34675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9"/>
          <p:cNvCxnSpPr/>
          <p:nvPr/>
        </p:nvCxnSpPr>
        <p:spPr>
          <a:xfrm>
            <a:off x="5877275" y="42503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9"/>
          <p:cNvCxnSpPr/>
          <p:nvPr/>
        </p:nvCxnSpPr>
        <p:spPr>
          <a:xfrm>
            <a:off x="2568500" y="3192575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9"/>
          <p:cNvCxnSpPr/>
          <p:nvPr/>
        </p:nvCxnSpPr>
        <p:spPr>
          <a:xfrm>
            <a:off x="2568500" y="41174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9"/>
          <p:cNvSpPr txBox="1">
            <a:spLocks noGrp="1"/>
          </p:cNvSpPr>
          <p:nvPr>
            <p:ph type="title" idx="21"/>
          </p:nvPr>
        </p:nvSpPr>
        <p:spPr>
          <a:xfrm>
            <a:off x="421050" y="1812375"/>
            <a:ext cx="19986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title" idx="22"/>
          </p:nvPr>
        </p:nvSpPr>
        <p:spPr>
          <a:xfrm>
            <a:off x="420725" y="269617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title" idx="23"/>
          </p:nvPr>
        </p:nvSpPr>
        <p:spPr>
          <a:xfrm>
            <a:off x="420725" y="310222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 idx="24"/>
          </p:nvPr>
        </p:nvSpPr>
        <p:spPr>
          <a:xfrm>
            <a:off x="420725" y="391432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title" idx="25"/>
          </p:nvPr>
        </p:nvSpPr>
        <p:spPr>
          <a:xfrm>
            <a:off x="420725" y="432037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6"/>
          </p:nvPr>
        </p:nvSpPr>
        <p:spPr>
          <a:xfrm>
            <a:off x="2642850" y="727725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Google Shape;173;p9"/>
          <p:cNvSpPr txBox="1">
            <a:spLocks noGrp="1"/>
          </p:cNvSpPr>
          <p:nvPr>
            <p:ph type="title" idx="27"/>
          </p:nvPr>
        </p:nvSpPr>
        <p:spPr>
          <a:xfrm>
            <a:off x="2642175" y="2926225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4" name="Google Shape;174;p9"/>
          <p:cNvSpPr txBox="1">
            <a:spLocks noGrp="1"/>
          </p:cNvSpPr>
          <p:nvPr>
            <p:ph type="title" idx="28"/>
          </p:nvPr>
        </p:nvSpPr>
        <p:spPr>
          <a:xfrm>
            <a:off x="2642850" y="385120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5" name="Google Shape;175;p9"/>
          <p:cNvSpPr txBox="1">
            <a:spLocks noGrp="1"/>
          </p:cNvSpPr>
          <p:nvPr>
            <p:ph type="title" idx="29"/>
          </p:nvPr>
        </p:nvSpPr>
        <p:spPr>
          <a:xfrm>
            <a:off x="5935650" y="398450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 idx="30"/>
          </p:nvPr>
        </p:nvSpPr>
        <p:spPr>
          <a:xfrm>
            <a:off x="5939975" y="1510763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title" idx="31"/>
          </p:nvPr>
        </p:nvSpPr>
        <p:spPr>
          <a:xfrm>
            <a:off x="5933425" y="3206763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title" idx="32"/>
          </p:nvPr>
        </p:nvSpPr>
        <p:spPr>
          <a:xfrm>
            <a:off x="5941475" y="73620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 idx="33"/>
          </p:nvPr>
        </p:nvSpPr>
        <p:spPr>
          <a:xfrm>
            <a:off x="2642838" y="167405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title" idx="34"/>
          </p:nvPr>
        </p:nvSpPr>
        <p:spPr>
          <a:xfrm>
            <a:off x="2642575" y="224270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title" idx="35"/>
          </p:nvPr>
        </p:nvSpPr>
        <p:spPr>
          <a:xfrm>
            <a:off x="5939963" y="1776563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2" name="Google Shape;182;p9"/>
          <p:cNvSpPr txBox="1">
            <a:spLocks noGrp="1"/>
          </p:cNvSpPr>
          <p:nvPr>
            <p:ph type="title" idx="36"/>
          </p:nvPr>
        </p:nvSpPr>
        <p:spPr>
          <a:xfrm>
            <a:off x="5939963" y="2354863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3" name="Google Shape;183;p9"/>
          <p:cNvSpPr txBox="1">
            <a:spLocks noGrp="1"/>
          </p:cNvSpPr>
          <p:nvPr>
            <p:ph type="title" idx="37"/>
          </p:nvPr>
        </p:nvSpPr>
        <p:spPr>
          <a:xfrm>
            <a:off x="416350" y="350827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s 1">
  <p:cSld name="Blank_10_8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6" name="Google Shape;186;p10"/>
          <p:cNvSpPr txBox="1">
            <a:spLocks noGrp="1"/>
          </p:cNvSpPr>
          <p:nvPr>
            <p:ph type="subTitle" idx="1"/>
          </p:nvPr>
        </p:nvSpPr>
        <p:spPr>
          <a:xfrm>
            <a:off x="419100" y="405493"/>
            <a:ext cx="83058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87" name="Google Shape;187;p10"/>
          <p:cNvSpPr/>
          <p:nvPr/>
        </p:nvSpPr>
        <p:spPr>
          <a:xfrm>
            <a:off x="421050" y="758813"/>
            <a:ext cx="1060800" cy="10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0"/>
          <p:cNvSpPr txBox="1">
            <a:spLocks noGrp="1"/>
          </p:cNvSpPr>
          <p:nvPr>
            <p:ph type="subTitle" idx="2"/>
          </p:nvPr>
        </p:nvSpPr>
        <p:spPr>
          <a:xfrm>
            <a:off x="420200" y="1938075"/>
            <a:ext cx="1997700" cy="6825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title" idx="3"/>
          </p:nvPr>
        </p:nvSpPr>
        <p:spPr>
          <a:xfrm>
            <a:off x="421050" y="1812375"/>
            <a:ext cx="19986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0" name="Google Shape;190;p10"/>
          <p:cNvSpPr txBox="1">
            <a:spLocks noGrp="1"/>
          </p:cNvSpPr>
          <p:nvPr>
            <p:ph type="title" idx="4"/>
          </p:nvPr>
        </p:nvSpPr>
        <p:spPr>
          <a:xfrm>
            <a:off x="420725" y="269617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title" idx="5"/>
          </p:nvPr>
        </p:nvSpPr>
        <p:spPr>
          <a:xfrm>
            <a:off x="420725" y="310222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2" name="Google Shape;192;p10"/>
          <p:cNvSpPr txBox="1">
            <a:spLocks noGrp="1"/>
          </p:cNvSpPr>
          <p:nvPr>
            <p:ph type="title" idx="6"/>
          </p:nvPr>
        </p:nvSpPr>
        <p:spPr>
          <a:xfrm>
            <a:off x="420725" y="391432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3" name="Google Shape;193;p10"/>
          <p:cNvSpPr txBox="1">
            <a:spLocks noGrp="1"/>
          </p:cNvSpPr>
          <p:nvPr>
            <p:ph type="title" idx="7"/>
          </p:nvPr>
        </p:nvSpPr>
        <p:spPr>
          <a:xfrm>
            <a:off x="420725" y="432037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4" name="Google Shape;194;p10"/>
          <p:cNvSpPr txBox="1">
            <a:spLocks noGrp="1"/>
          </p:cNvSpPr>
          <p:nvPr>
            <p:ph type="subTitle" idx="8"/>
          </p:nvPr>
        </p:nvSpPr>
        <p:spPr>
          <a:xfrm>
            <a:off x="419700" y="282300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95" name="Google Shape;195;p10"/>
          <p:cNvSpPr txBox="1">
            <a:spLocks noGrp="1"/>
          </p:cNvSpPr>
          <p:nvPr>
            <p:ph type="subTitle" idx="9"/>
          </p:nvPr>
        </p:nvSpPr>
        <p:spPr>
          <a:xfrm>
            <a:off x="420725" y="322905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96" name="Google Shape;196;p10"/>
          <p:cNvSpPr txBox="1">
            <a:spLocks noGrp="1"/>
          </p:cNvSpPr>
          <p:nvPr>
            <p:ph type="subTitle" idx="13"/>
          </p:nvPr>
        </p:nvSpPr>
        <p:spPr>
          <a:xfrm>
            <a:off x="420725" y="404115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10"/>
          <p:cNvSpPr txBox="1">
            <a:spLocks noGrp="1"/>
          </p:cNvSpPr>
          <p:nvPr>
            <p:ph type="subTitle" idx="14"/>
          </p:nvPr>
        </p:nvSpPr>
        <p:spPr>
          <a:xfrm>
            <a:off x="419700" y="444720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198" name="Google Shape;198;p10"/>
          <p:cNvSpPr txBox="1">
            <a:spLocks noGrp="1"/>
          </p:cNvSpPr>
          <p:nvPr>
            <p:ph type="title" idx="15"/>
          </p:nvPr>
        </p:nvSpPr>
        <p:spPr>
          <a:xfrm>
            <a:off x="2642850" y="727725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9" name="Google Shape;199;p10"/>
          <p:cNvSpPr txBox="1">
            <a:spLocks noGrp="1"/>
          </p:cNvSpPr>
          <p:nvPr>
            <p:ph type="title" idx="16"/>
          </p:nvPr>
        </p:nvSpPr>
        <p:spPr>
          <a:xfrm>
            <a:off x="2642175" y="2926225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0" name="Google Shape;200;p10"/>
          <p:cNvSpPr txBox="1">
            <a:spLocks noGrp="1"/>
          </p:cNvSpPr>
          <p:nvPr>
            <p:ph type="title" idx="17"/>
          </p:nvPr>
        </p:nvSpPr>
        <p:spPr>
          <a:xfrm>
            <a:off x="2642850" y="385120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1" name="Google Shape;201;p10"/>
          <p:cNvSpPr txBox="1">
            <a:spLocks noGrp="1"/>
          </p:cNvSpPr>
          <p:nvPr>
            <p:ph type="title" idx="18"/>
          </p:nvPr>
        </p:nvSpPr>
        <p:spPr>
          <a:xfrm>
            <a:off x="5935650" y="398450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2" name="Google Shape;202;p10"/>
          <p:cNvSpPr txBox="1">
            <a:spLocks noGrp="1"/>
          </p:cNvSpPr>
          <p:nvPr>
            <p:ph type="title" idx="19"/>
          </p:nvPr>
        </p:nvSpPr>
        <p:spPr>
          <a:xfrm>
            <a:off x="5939975" y="1510763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3" name="Google Shape;203;p10"/>
          <p:cNvSpPr txBox="1">
            <a:spLocks noGrp="1"/>
          </p:cNvSpPr>
          <p:nvPr>
            <p:ph type="title" idx="20"/>
          </p:nvPr>
        </p:nvSpPr>
        <p:spPr>
          <a:xfrm>
            <a:off x="5933425" y="3206763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4" name="Google Shape;204;p10"/>
          <p:cNvSpPr txBox="1">
            <a:spLocks noGrp="1"/>
          </p:cNvSpPr>
          <p:nvPr>
            <p:ph type="title" idx="21"/>
          </p:nvPr>
        </p:nvSpPr>
        <p:spPr>
          <a:xfrm>
            <a:off x="5941475" y="73620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5" name="Google Shape;205;p10"/>
          <p:cNvSpPr txBox="1">
            <a:spLocks noGrp="1"/>
          </p:cNvSpPr>
          <p:nvPr>
            <p:ph type="title" idx="22"/>
          </p:nvPr>
        </p:nvSpPr>
        <p:spPr>
          <a:xfrm>
            <a:off x="2642838" y="167405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6" name="Google Shape;206;p10"/>
          <p:cNvSpPr txBox="1">
            <a:spLocks noGrp="1"/>
          </p:cNvSpPr>
          <p:nvPr>
            <p:ph type="title" idx="23"/>
          </p:nvPr>
        </p:nvSpPr>
        <p:spPr>
          <a:xfrm>
            <a:off x="2642575" y="2242700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7" name="Google Shape;207;p10"/>
          <p:cNvSpPr txBox="1">
            <a:spLocks noGrp="1"/>
          </p:cNvSpPr>
          <p:nvPr>
            <p:ph type="title" idx="24"/>
          </p:nvPr>
        </p:nvSpPr>
        <p:spPr>
          <a:xfrm>
            <a:off x="5939963" y="1776563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8" name="Google Shape;208;p10"/>
          <p:cNvSpPr txBox="1">
            <a:spLocks noGrp="1"/>
          </p:cNvSpPr>
          <p:nvPr>
            <p:ph type="title" idx="25"/>
          </p:nvPr>
        </p:nvSpPr>
        <p:spPr>
          <a:xfrm>
            <a:off x="5939963" y="2354863"/>
            <a:ext cx="3068400" cy="26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09" name="Google Shape;209;p10"/>
          <p:cNvSpPr txBox="1">
            <a:spLocks noGrp="1"/>
          </p:cNvSpPr>
          <p:nvPr>
            <p:ph type="subTitle" idx="26"/>
          </p:nvPr>
        </p:nvSpPr>
        <p:spPr>
          <a:xfrm>
            <a:off x="2642844" y="1024800"/>
            <a:ext cx="3068400" cy="6180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0" name="Google Shape;210;p10"/>
          <p:cNvSpPr txBox="1">
            <a:spLocks noGrp="1"/>
          </p:cNvSpPr>
          <p:nvPr>
            <p:ph type="subTitle" idx="27"/>
          </p:nvPr>
        </p:nvSpPr>
        <p:spPr>
          <a:xfrm>
            <a:off x="2643450" y="1939850"/>
            <a:ext cx="30684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1" name="Google Shape;211;p10"/>
          <p:cNvSpPr txBox="1">
            <a:spLocks noGrp="1"/>
          </p:cNvSpPr>
          <p:nvPr>
            <p:ph type="subTitle" idx="28"/>
          </p:nvPr>
        </p:nvSpPr>
        <p:spPr>
          <a:xfrm>
            <a:off x="2642575" y="2519600"/>
            <a:ext cx="3068400" cy="2658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10"/>
          <p:cNvSpPr txBox="1">
            <a:spLocks noGrp="1"/>
          </p:cNvSpPr>
          <p:nvPr>
            <p:ph type="subTitle" idx="29"/>
          </p:nvPr>
        </p:nvSpPr>
        <p:spPr>
          <a:xfrm>
            <a:off x="2642850" y="3185350"/>
            <a:ext cx="3062700" cy="5061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3" name="Google Shape;213;p10"/>
          <p:cNvSpPr txBox="1">
            <a:spLocks noGrp="1"/>
          </p:cNvSpPr>
          <p:nvPr>
            <p:ph type="subTitle" idx="30"/>
          </p:nvPr>
        </p:nvSpPr>
        <p:spPr>
          <a:xfrm>
            <a:off x="2645675" y="4093500"/>
            <a:ext cx="3060000" cy="5061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4" name="Google Shape;214;p10"/>
          <p:cNvSpPr txBox="1">
            <a:spLocks noGrp="1"/>
          </p:cNvSpPr>
          <p:nvPr>
            <p:ph type="subTitle" idx="31"/>
          </p:nvPr>
        </p:nvSpPr>
        <p:spPr>
          <a:xfrm>
            <a:off x="5939975" y="2620674"/>
            <a:ext cx="3062700" cy="4854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10"/>
          <p:cNvSpPr txBox="1">
            <a:spLocks noGrp="1"/>
          </p:cNvSpPr>
          <p:nvPr>
            <p:ph type="subTitle" idx="32"/>
          </p:nvPr>
        </p:nvSpPr>
        <p:spPr>
          <a:xfrm>
            <a:off x="5942825" y="2042363"/>
            <a:ext cx="30627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6" name="Google Shape;216;p10"/>
          <p:cNvSpPr txBox="1">
            <a:spLocks noGrp="1"/>
          </p:cNvSpPr>
          <p:nvPr>
            <p:ph type="subTitle" idx="33"/>
          </p:nvPr>
        </p:nvSpPr>
        <p:spPr>
          <a:xfrm>
            <a:off x="5933425" y="3476837"/>
            <a:ext cx="3062700" cy="3900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7" name="Google Shape;217;p10"/>
          <p:cNvSpPr txBox="1">
            <a:spLocks noGrp="1"/>
          </p:cNvSpPr>
          <p:nvPr>
            <p:ph type="subTitle" idx="34"/>
          </p:nvPr>
        </p:nvSpPr>
        <p:spPr>
          <a:xfrm>
            <a:off x="5943600" y="990225"/>
            <a:ext cx="30627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8" name="Google Shape;218;p10"/>
          <p:cNvSpPr txBox="1">
            <a:spLocks noGrp="1"/>
          </p:cNvSpPr>
          <p:nvPr>
            <p:ph type="subTitle" idx="35"/>
          </p:nvPr>
        </p:nvSpPr>
        <p:spPr>
          <a:xfrm>
            <a:off x="5935625" y="4260450"/>
            <a:ext cx="3062700" cy="3027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sp>
        <p:nvSpPr>
          <p:cNvPr id="219" name="Google Shape;219;p10"/>
          <p:cNvSpPr txBox="1">
            <a:spLocks noGrp="1"/>
          </p:cNvSpPr>
          <p:nvPr>
            <p:ph type="title" idx="36"/>
          </p:nvPr>
        </p:nvSpPr>
        <p:spPr>
          <a:xfrm>
            <a:off x="416350" y="3508275"/>
            <a:ext cx="1995600" cy="17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20" name="Google Shape;220;p10"/>
          <p:cNvSpPr txBox="1">
            <a:spLocks noGrp="1"/>
          </p:cNvSpPr>
          <p:nvPr>
            <p:ph type="subTitle" idx="37"/>
          </p:nvPr>
        </p:nvSpPr>
        <p:spPr>
          <a:xfrm>
            <a:off x="418625" y="3635100"/>
            <a:ext cx="1997700" cy="172200"/>
          </a:xfrm>
          <a:prstGeom prst="rect">
            <a:avLst/>
          </a:prstGeom>
        </p:spPr>
        <p:txBody>
          <a:bodyPr spcFirstLastPara="1" wrap="square" lIns="0" tIns="91425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endParaRPr/>
          </a:p>
        </p:txBody>
      </p:sp>
      <p:cxnSp>
        <p:nvCxnSpPr>
          <p:cNvPr id="221" name="Google Shape;221;p10"/>
          <p:cNvCxnSpPr/>
          <p:nvPr/>
        </p:nvCxnSpPr>
        <p:spPr>
          <a:xfrm>
            <a:off x="2568500" y="9997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10"/>
          <p:cNvCxnSpPr/>
          <p:nvPr/>
        </p:nvCxnSpPr>
        <p:spPr>
          <a:xfrm>
            <a:off x="5877275" y="9997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10"/>
          <p:cNvCxnSpPr/>
          <p:nvPr/>
        </p:nvCxnSpPr>
        <p:spPr>
          <a:xfrm>
            <a:off x="5877275" y="1770875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10"/>
          <p:cNvCxnSpPr/>
          <p:nvPr/>
        </p:nvCxnSpPr>
        <p:spPr>
          <a:xfrm>
            <a:off x="5877275" y="34675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10"/>
          <p:cNvCxnSpPr/>
          <p:nvPr/>
        </p:nvCxnSpPr>
        <p:spPr>
          <a:xfrm>
            <a:off x="5877275" y="42503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10"/>
          <p:cNvCxnSpPr/>
          <p:nvPr/>
        </p:nvCxnSpPr>
        <p:spPr>
          <a:xfrm>
            <a:off x="2568500" y="3192575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10"/>
          <p:cNvCxnSpPr/>
          <p:nvPr/>
        </p:nvCxnSpPr>
        <p:spPr>
          <a:xfrm>
            <a:off x="2568500" y="4117400"/>
            <a:ext cx="3125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9100" y="2613689"/>
            <a:ext cx="83058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2500" b="1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9100" y="1249987"/>
            <a:ext cx="8305800" cy="11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  <a:defRPr sz="10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  <a:defRPr sz="10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  <a:defRPr sz="10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  <a:defRPr sz="10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  <a:defRPr sz="10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  <a:defRPr sz="10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  <a:defRPr sz="10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  <a:defRPr sz="10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None/>
              <a:defRPr sz="10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-358588" y="0"/>
            <a:ext cx="9544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-358588" y="0"/>
            <a:ext cx="954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8173371" y="2795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solidFill>
                  <a:srgbClr val="21212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600">
              <a:solidFill>
                <a:srgbClr val="21212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419100" y="48725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2020</a:t>
            </a:r>
            <a:endParaRPr sz="600" i="0" u="none" strike="noStrike" cap="none"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0" y="49406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05B1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7427175" y="4823676"/>
            <a:ext cx="235664" cy="205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7848698" y="4844162"/>
            <a:ext cx="1104355" cy="23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>
            <a:off x="7772425" y="4812325"/>
            <a:ext cx="0" cy="22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pos="5496">
          <p15:clr>
            <a:srgbClr val="F26B43"/>
          </p15:clr>
        </p15:guide>
        <p15:guide id="4" pos="264">
          <p15:clr>
            <a:srgbClr val="F26B43"/>
          </p15:clr>
        </p15:guide>
        <p15:guide id="5" orient="horz" pos="29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6" Type="http://schemas.openxmlformats.org/officeDocument/2006/relationships/comments" Target="../comments/commen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133.png"/><Relationship Id="rId21" Type="http://schemas.openxmlformats.org/officeDocument/2006/relationships/image" Target="../media/image151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5" Type="http://schemas.openxmlformats.org/officeDocument/2006/relationships/image" Target="../media/image15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24" Type="http://schemas.openxmlformats.org/officeDocument/2006/relationships/image" Target="../media/image154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23" Type="http://schemas.openxmlformats.org/officeDocument/2006/relationships/image" Target="../media/image153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93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9" Type="http://schemas.openxmlformats.org/officeDocument/2006/relationships/image" Target="../media/image2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03.png"/><Relationship Id="rId4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09.png"/><Relationship Id="rId5" Type="http://schemas.openxmlformats.org/officeDocument/2006/relationships/image" Target="../media/image193.png"/><Relationship Id="rId4" Type="http://schemas.openxmlformats.org/officeDocument/2006/relationships/image" Target="../media/image20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2.jpg"/><Relationship Id="rId21" Type="http://schemas.openxmlformats.org/officeDocument/2006/relationships/image" Target="../media/image70.png"/><Relationship Id="rId7" Type="http://schemas.openxmlformats.org/officeDocument/2006/relationships/image" Target="../media/image56.jp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5.png"/><Relationship Id="rId11" Type="http://schemas.openxmlformats.org/officeDocument/2006/relationships/image" Target="../media/image60.jp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12" Type="http://schemas.openxmlformats.org/officeDocument/2006/relationships/image" Target="../media/image9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7"/>
          <p:cNvSpPr txBox="1"/>
          <p:nvPr/>
        </p:nvSpPr>
        <p:spPr>
          <a:xfrm>
            <a:off x="321300" y="99352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Designing</a:t>
            </a:r>
            <a:endParaRPr sz="44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Experiences. </a:t>
            </a:r>
            <a:endParaRPr sz="44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Engineering </a:t>
            </a:r>
            <a:endParaRPr sz="44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Outcomes.</a:t>
            </a:r>
            <a:endParaRPr sz="44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650" y="2883896"/>
            <a:ext cx="2586176" cy="225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76"/>
          <p:cNvPicPr preferRelativeResize="0"/>
          <p:nvPr/>
        </p:nvPicPr>
        <p:blipFill rotWithShape="1">
          <a:blip r:embed="rId3">
            <a:alphaModFix/>
          </a:blip>
          <a:srcRect r="11323"/>
          <a:stretch/>
        </p:blipFill>
        <p:spPr>
          <a:xfrm>
            <a:off x="5947576" y="708325"/>
            <a:ext cx="3196424" cy="154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76"/>
          <p:cNvSpPr/>
          <p:nvPr/>
        </p:nvSpPr>
        <p:spPr>
          <a:xfrm>
            <a:off x="0" y="3534833"/>
            <a:ext cx="9144000" cy="38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8" name="Google Shape;1058;p76"/>
          <p:cNvCxnSpPr/>
          <p:nvPr/>
        </p:nvCxnSpPr>
        <p:spPr>
          <a:xfrm rot="10800000" flipH="1">
            <a:off x="0" y="3525233"/>
            <a:ext cx="9144000" cy="96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9" name="Google Shape;1059;p76"/>
          <p:cNvSpPr txBox="1"/>
          <p:nvPr/>
        </p:nvSpPr>
        <p:spPr>
          <a:xfrm>
            <a:off x="2613624" y="3123597"/>
            <a:ext cx="14001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Enterprise Collaboration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&amp; Communication platforms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60" name="Google Shape;1060;p76"/>
          <p:cNvGrpSpPr/>
          <p:nvPr/>
        </p:nvGrpSpPr>
        <p:grpSpPr>
          <a:xfrm>
            <a:off x="-73642" y="906847"/>
            <a:ext cx="6225821" cy="1379989"/>
            <a:chOff x="1943522" y="4144701"/>
            <a:chExt cx="8301095" cy="1839985"/>
          </a:xfrm>
        </p:grpSpPr>
        <p:grpSp>
          <p:nvGrpSpPr>
            <p:cNvPr id="1061" name="Google Shape;1061;p76"/>
            <p:cNvGrpSpPr/>
            <p:nvPr/>
          </p:nvGrpSpPr>
          <p:grpSpPr>
            <a:xfrm>
              <a:off x="2140600" y="4276679"/>
              <a:ext cx="7908740" cy="1494917"/>
              <a:chOff x="2036874" y="4276679"/>
              <a:chExt cx="7908740" cy="1494917"/>
            </a:xfrm>
          </p:grpSpPr>
          <p:sp>
            <p:nvSpPr>
              <p:cNvPr id="1062" name="Google Shape;1062;p76"/>
              <p:cNvSpPr/>
              <p:nvPr/>
            </p:nvSpPr>
            <p:spPr>
              <a:xfrm rot="10800000" flipH="1">
                <a:off x="4611972" y="4276679"/>
                <a:ext cx="1473224" cy="761300"/>
              </a:xfrm>
              <a:custGeom>
                <a:avLst/>
                <a:gdLst/>
                <a:ahLst/>
                <a:cxnLst/>
                <a:rect l="l" t="t" r="r" b="b"/>
                <a:pathLst>
                  <a:path w="2223735" h="1107346" extrusionOk="0">
                    <a:moveTo>
                      <a:pt x="0" y="0"/>
                    </a:moveTo>
                    <a:lnTo>
                      <a:pt x="280086" y="0"/>
                    </a:lnTo>
                    <a:lnTo>
                      <a:pt x="284141" y="80308"/>
                    </a:lnTo>
                    <a:cubicBezTo>
                      <a:pt x="326749" y="499860"/>
                      <a:pt x="681074" y="827260"/>
                      <a:pt x="1111867" y="827260"/>
                    </a:cubicBezTo>
                    <a:cubicBezTo>
                      <a:pt x="1542661" y="827260"/>
                      <a:pt x="1896986" y="499860"/>
                      <a:pt x="1939593" y="80308"/>
                    </a:cubicBezTo>
                    <a:lnTo>
                      <a:pt x="1943649" y="0"/>
                    </a:lnTo>
                    <a:lnTo>
                      <a:pt x="2223735" y="0"/>
                    </a:lnTo>
                    <a:lnTo>
                      <a:pt x="2218233" y="108945"/>
                    </a:lnTo>
                    <a:cubicBezTo>
                      <a:pt x="2161282" y="669732"/>
                      <a:pt x="1687680" y="1107346"/>
                      <a:pt x="1111867" y="1107346"/>
                    </a:cubicBezTo>
                    <a:cubicBezTo>
                      <a:pt x="536055" y="1107346"/>
                      <a:pt x="62452" y="669732"/>
                      <a:pt x="5501" y="10894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63" name="Google Shape;1063;p76"/>
              <p:cNvSpPr/>
              <p:nvPr/>
            </p:nvSpPr>
            <p:spPr>
              <a:xfrm>
                <a:off x="3325166" y="5037979"/>
                <a:ext cx="1473224" cy="733617"/>
              </a:xfrm>
              <a:custGeom>
                <a:avLst/>
                <a:gdLst/>
                <a:ahLst/>
                <a:cxnLst/>
                <a:rect l="l" t="t" r="r" b="b"/>
                <a:pathLst>
                  <a:path w="2223735" h="1107346" extrusionOk="0">
                    <a:moveTo>
                      <a:pt x="0" y="0"/>
                    </a:moveTo>
                    <a:lnTo>
                      <a:pt x="280086" y="0"/>
                    </a:lnTo>
                    <a:lnTo>
                      <a:pt x="284141" y="80308"/>
                    </a:lnTo>
                    <a:cubicBezTo>
                      <a:pt x="326749" y="499860"/>
                      <a:pt x="681074" y="827260"/>
                      <a:pt x="1111867" y="827260"/>
                    </a:cubicBezTo>
                    <a:cubicBezTo>
                      <a:pt x="1542661" y="827260"/>
                      <a:pt x="1896986" y="499860"/>
                      <a:pt x="1939593" y="80308"/>
                    </a:cubicBezTo>
                    <a:lnTo>
                      <a:pt x="1943649" y="0"/>
                    </a:lnTo>
                    <a:lnTo>
                      <a:pt x="2223735" y="0"/>
                    </a:lnTo>
                    <a:lnTo>
                      <a:pt x="2218233" y="108945"/>
                    </a:lnTo>
                    <a:cubicBezTo>
                      <a:pt x="2161282" y="669732"/>
                      <a:pt x="1687680" y="1107346"/>
                      <a:pt x="1111867" y="1107346"/>
                    </a:cubicBezTo>
                    <a:cubicBezTo>
                      <a:pt x="536055" y="1107346"/>
                      <a:pt x="62452" y="669732"/>
                      <a:pt x="5501" y="108945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64" name="Google Shape;1064;p76"/>
              <p:cNvSpPr/>
              <p:nvPr/>
            </p:nvSpPr>
            <p:spPr>
              <a:xfrm rot="10800000" flipH="1">
                <a:off x="7185584" y="4304362"/>
                <a:ext cx="1473224" cy="733617"/>
              </a:xfrm>
              <a:custGeom>
                <a:avLst/>
                <a:gdLst/>
                <a:ahLst/>
                <a:cxnLst/>
                <a:rect l="l" t="t" r="r" b="b"/>
                <a:pathLst>
                  <a:path w="2223735" h="1107346" extrusionOk="0">
                    <a:moveTo>
                      <a:pt x="0" y="0"/>
                    </a:moveTo>
                    <a:lnTo>
                      <a:pt x="280086" y="0"/>
                    </a:lnTo>
                    <a:lnTo>
                      <a:pt x="284141" y="80308"/>
                    </a:lnTo>
                    <a:cubicBezTo>
                      <a:pt x="326749" y="499860"/>
                      <a:pt x="681074" y="827260"/>
                      <a:pt x="1111867" y="827260"/>
                    </a:cubicBezTo>
                    <a:cubicBezTo>
                      <a:pt x="1542661" y="827260"/>
                      <a:pt x="1896986" y="499860"/>
                      <a:pt x="1939593" y="80308"/>
                    </a:cubicBezTo>
                    <a:lnTo>
                      <a:pt x="1943649" y="0"/>
                    </a:lnTo>
                    <a:lnTo>
                      <a:pt x="2223735" y="0"/>
                    </a:lnTo>
                    <a:lnTo>
                      <a:pt x="2218233" y="108945"/>
                    </a:lnTo>
                    <a:cubicBezTo>
                      <a:pt x="2161282" y="669732"/>
                      <a:pt x="1687680" y="1107346"/>
                      <a:pt x="1111867" y="1107346"/>
                    </a:cubicBezTo>
                    <a:cubicBezTo>
                      <a:pt x="536055" y="1107346"/>
                      <a:pt x="62452" y="669732"/>
                      <a:pt x="5501" y="10894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65" name="Google Shape;1065;p76"/>
              <p:cNvSpPr/>
              <p:nvPr/>
            </p:nvSpPr>
            <p:spPr>
              <a:xfrm>
                <a:off x="5898778" y="5037979"/>
                <a:ext cx="1473224" cy="733617"/>
              </a:xfrm>
              <a:custGeom>
                <a:avLst/>
                <a:gdLst/>
                <a:ahLst/>
                <a:cxnLst/>
                <a:rect l="l" t="t" r="r" b="b"/>
                <a:pathLst>
                  <a:path w="2223735" h="1107346" extrusionOk="0">
                    <a:moveTo>
                      <a:pt x="0" y="0"/>
                    </a:moveTo>
                    <a:lnTo>
                      <a:pt x="280086" y="0"/>
                    </a:lnTo>
                    <a:lnTo>
                      <a:pt x="284141" y="80308"/>
                    </a:lnTo>
                    <a:cubicBezTo>
                      <a:pt x="326749" y="499860"/>
                      <a:pt x="681074" y="827260"/>
                      <a:pt x="1111867" y="827260"/>
                    </a:cubicBezTo>
                    <a:cubicBezTo>
                      <a:pt x="1542661" y="827260"/>
                      <a:pt x="1896986" y="499860"/>
                      <a:pt x="1939593" y="80308"/>
                    </a:cubicBezTo>
                    <a:lnTo>
                      <a:pt x="1943649" y="0"/>
                    </a:lnTo>
                    <a:lnTo>
                      <a:pt x="2223735" y="0"/>
                    </a:lnTo>
                    <a:lnTo>
                      <a:pt x="2218233" y="108945"/>
                    </a:lnTo>
                    <a:cubicBezTo>
                      <a:pt x="2161282" y="669732"/>
                      <a:pt x="1687680" y="1107346"/>
                      <a:pt x="1111867" y="1107346"/>
                    </a:cubicBezTo>
                    <a:cubicBezTo>
                      <a:pt x="536055" y="1107346"/>
                      <a:pt x="62452" y="669732"/>
                      <a:pt x="5501" y="108945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66" name="Google Shape;1066;p76"/>
              <p:cNvSpPr/>
              <p:nvPr/>
            </p:nvSpPr>
            <p:spPr>
              <a:xfrm>
                <a:off x="8472390" y="5037979"/>
                <a:ext cx="1473224" cy="733617"/>
              </a:xfrm>
              <a:custGeom>
                <a:avLst/>
                <a:gdLst/>
                <a:ahLst/>
                <a:cxnLst/>
                <a:rect l="l" t="t" r="r" b="b"/>
                <a:pathLst>
                  <a:path w="2223735" h="1107346" extrusionOk="0">
                    <a:moveTo>
                      <a:pt x="0" y="0"/>
                    </a:moveTo>
                    <a:lnTo>
                      <a:pt x="280086" y="0"/>
                    </a:lnTo>
                    <a:lnTo>
                      <a:pt x="284141" y="80308"/>
                    </a:lnTo>
                    <a:cubicBezTo>
                      <a:pt x="326749" y="499860"/>
                      <a:pt x="681074" y="827260"/>
                      <a:pt x="1111867" y="827260"/>
                    </a:cubicBezTo>
                    <a:cubicBezTo>
                      <a:pt x="1542661" y="827260"/>
                      <a:pt x="1896986" y="499860"/>
                      <a:pt x="1939593" y="80308"/>
                    </a:cubicBezTo>
                    <a:lnTo>
                      <a:pt x="1943649" y="0"/>
                    </a:lnTo>
                    <a:lnTo>
                      <a:pt x="2223735" y="0"/>
                    </a:lnTo>
                    <a:lnTo>
                      <a:pt x="2218233" y="108945"/>
                    </a:lnTo>
                    <a:cubicBezTo>
                      <a:pt x="2161282" y="669732"/>
                      <a:pt x="1687680" y="1107346"/>
                      <a:pt x="1111867" y="1107346"/>
                    </a:cubicBezTo>
                    <a:cubicBezTo>
                      <a:pt x="536055" y="1107346"/>
                      <a:pt x="62452" y="669732"/>
                      <a:pt x="5501" y="108945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67" name="Google Shape;1067;p76"/>
              <p:cNvSpPr/>
              <p:nvPr/>
            </p:nvSpPr>
            <p:spPr>
              <a:xfrm flipH="1">
                <a:off x="3679980" y="4634074"/>
                <a:ext cx="762300" cy="7623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68" name="Google Shape;1068;p76"/>
              <p:cNvSpPr/>
              <p:nvPr/>
            </p:nvSpPr>
            <p:spPr>
              <a:xfrm flipH="1">
                <a:off x="4968249" y="4634074"/>
                <a:ext cx="762300" cy="762300"/>
              </a:xfrm>
              <a:prstGeom prst="ellipse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69" name="Google Shape;1069;p76"/>
              <p:cNvSpPr/>
              <p:nvPr/>
            </p:nvSpPr>
            <p:spPr>
              <a:xfrm flipH="1">
                <a:off x="6255055" y="4634074"/>
                <a:ext cx="762300" cy="7623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70" name="Google Shape;1070;p76"/>
              <p:cNvSpPr/>
              <p:nvPr/>
            </p:nvSpPr>
            <p:spPr>
              <a:xfrm flipH="1">
                <a:off x="7541862" y="4634074"/>
                <a:ext cx="762300" cy="762300"/>
              </a:xfrm>
              <a:prstGeom prst="ellipse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71" name="Google Shape;1071;p76"/>
              <p:cNvSpPr/>
              <p:nvPr/>
            </p:nvSpPr>
            <p:spPr>
              <a:xfrm flipH="1">
                <a:off x="8828668" y="4634074"/>
                <a:ext cx="762300" cy="7623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72" name="Google Shape;1072;p76"/>
              <p:cNvSpPr/>
              <p:nvPr/>
            </p:nvSpPr>
            <p:spPr>
              <a:xfrm rot="10800000" flipH="1">
                <a:off x="2036874" y="4276679"/>
                <a:ext cx="1473224" cy="761300"/>
              </a:xfrm>
              <a:custGeom>
                <a:avLst/>
                <a:gdLst/>
                <a:ahLst/>
                <a:cxnLst/>
                <a:rect l="l" t="t" r="r" b="b"/>
                <a:pathLst>
                  <a:path w="2223735" h="1107346" extrusionOk="0">
                    <a:moveTo>
                      <a:pt x="0" y="0"/>
                    </a:moveTo>
                    <a:lnTo>
                      <a:pt x="280086" y="0"/>
                    </a:lnTo>
                    <a:lnTo>
                      <a:pt x="284141" y="80308"/>
                    </a:lnTo>
                    <a:cubicBezTo>
                      <a:pt x="326749" y="499860"/>
                      <a:pt x="681074" y="827260"/>
                      <a:pt x="1111867" y="827260"/>
                    </a:cubicBezTo>
                    <a:cubicBezTo>
                      <a:pt x="1542661" y="827260"/>
                      <a:pt x="1896986" y="499860"/>
                      <a:pt x="1939593" y="80308"/>
                    </a:cubicBezTo>
                    <a:lnTo>
                      <a:pt x="1943649" y="0"/>
                    </a:lnTo>
                    <a:lnTo>
                      <a:pt x="2223735" y="0"/>
                    </a:lnTo>
                    <a:lnTo>
                      <a:pt x="2218233" y="108945"/>
                    </a:lnTo>
                    <a:cubicBezTo>
                      <a:pt x="2161282" y="669732"/>
                      <a:pt x="1687680" y="1107346"/>
                      <a:pt x="1111867" y="1107346"/>
                    </a:cubicBezTo>
                    <a:cubicBezTo>
                      <a:pt x="536055" y="1107346"/>
                      <a:pt x="62452" y="669732"/>
                      <a:pt x="5501" y="108945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73" name="Google Shape;1073;p76"/>
              <p:cNvSpPr/>
              <p:nvPr/>
            </p:nvSpPr>
            <p:spPr>
              <a:xfrm>
                <a:off x="2393060" y="4634074"/>
                <a:ext cx="762300" cy="762300"/>
              </a:xfrm>
              <a:prstGeom prst="ellipse">
                <a:avLst/>
              </a:prstGeom>
              <a:solidFill>
                <a:srgbClr val="F4B08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b="1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1074" name="Google Shape;1074;p76"/>
            <p:cNvSpPr txBox="1"/>
            <p:nvPr/>
          </p:nvSpPr>
          <p:spPr>
            <a:xfrm>
              <a:off x="2625803" y="4856879"/>
              <a:ext cx="301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5" name="Google Shape;1075;p76"/>
            <p:cNvSpPr txBox="1"/>
            <p:nvPr/>
          </p:nvSpPr>
          <p:spPr>
            <a:xfrm>
              <a:off x="3779745" y="4793339"/>
              <a:ext cx="7623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34+</a:t>
              </a:r>
              <a:endPara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6" name="Google Shape;1076;p76"/>
            <p:cNvSpPr txBox="1"/>
            <p:nvPr/>
          </p:nvSpPr>
          <p:spPr>
            <a:xfrm>
              <a:off x="5224274" y="4847520"/>
              <a:ext cx="301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7" name="Google Shape;1077;p76"/>
            <p:cNvSpPr txBox="1"/>
            <p:nvPr/>
          </p:nvSpPr>
          <p:spPr>
            <a:xfrm>
              <a:off x="6359080" y="4830605"/>
              <a:ext cx="762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450+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8" name="Google Shape;1078;p76"/>
            <p:cNvSpPr txBox="1"/>
            <p:nvPr/>
          </p:nvSpPr>
          <p:spPr>
            <a:xfrm>
              <a:off x="7477812" y="4830605"/>
              <a:ext cx="111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59595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24*7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79" name="Google Shape;1079;p76"/>
            <p:cNvSpPr txBox="1"/>
            <p:nvPr/>
          </p:nvSpPr>
          <p:spPr>
            <a:xfrm>
              <a:off x="1943522" y="5559886"/>
              <a:ext cx="1824000" cy="42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7F7F7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Months of Transition &amp; Stabilization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0" name="Google Shape;1080;p76"/>
            <p:cNvSpPr txBox="1"/>
            <p:nvPr/>
          </p:nvSpPr>
          <p:spPr>
            <a:xfrm>
              <a:off x="3266015" y="4144701"/>
              <a:ext cx="1824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7F7F7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Months of Steady State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1" name="Google Shape;1081;p76"/>
            <p:cNvSpPr txBox="1"/>
            <p:nvPr/>
          </p:nvSpPr>
          <p:spPr>
            <a:xfrm>
              <a:off x="4571888" y="5559886"/>
              <a:ext cx="18240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7F7F7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Delivery Locations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2" name="Google Shape;1082;p76"/>
            <p:cNvSpPr txBox="1"/>
            <p:nvPr/>
          </p:nvSpPr>
          <p:spPr>
            <a:xfrm>
              <a:off x="5894381" y="4144701"/>
              <a:ext cx="1824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7F7F7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Associates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3" name="Google Shape;1083;p76"/>
            <p:cNvSpPr txBox="1"/>
            <p:nvPr/>
          </p:nvSpPr>
          <p:spPr>
            <a:xfrm>
              <a:off x="7098124" y="5559886"/>
              <a:ext cx="18240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7F7F7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Managed Service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084" name="Google Shape;1084;p76"/>
            <p:cNvSpPr txBox="1"/>
            <p:nvPr/>
          </p:nvSpPr>
          <p:spPr>
            <a:xfrm>
              <a:off x="8420617" y="4144701"/>
              <a:ext cx="1824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7F7F7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Continuous Service Improvements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1085" name="Google Shape;1085;p76"/>
            <p:cNvGrpSpPr/>
            <p:nvPr/>
          </p:nvGrpSpPr>
          <p:grpSpPr>
            <a:xfrm>
              <a:off x="9117368" y="4842727"/>
              <a:ext cx="364887" cy="368795"/>
              <a:chOff x="5254625" y="5402263"/>
              <a:chExt cx="585787" cy="592062"/>
            </a:xfrm>
          </p:grpSpPr>
          <p:sp>
            <p:nvSpPr>
              <p:cNvPr id="1086" name="Google Shape;1086;p76"/>
              <p:cNvSpPr/>
              <p:nvPr/>
            </p:nvSpPr>
            <p:spPr>
              <a:xfrm>
                <a:off x="5254625" y="5813425"/>
                <a:ext cx="101700" cy="180900"/>
              </a:xfrm>
              <a:prstGeom prst="rect">
                <a:avLst/>
              </a:pr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87" name="Google Shape;1087;p76"/>
              <p:cNvSpPr/>
              <p:nvPr/>
            </p:nvSpPr>
            <p:spPr>
              <a:xfrm>
                <a:off x="5356225" y="5891213"/>
                <a:ext cx="433387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" extrusionOk="0">
                    <a:moveTo>
                      <a:pt x="0" y="12"/>
                    </a:moveTo>
                    <a:cubicBezTo>
                      <a:pt x="68" y="12"/>
                      <a:pt x="68" y="12"/>
                      <a:pt x="68" y="12"/>
                    </a:cubicBezTo>
                    <a:cubicBezTo>
                      <a:pt x="68" y="6"/>
                      <a:pt x="54" y="0"/>
                      <a:pt x="38" y="0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noFill/>
              <a:ln w="25400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88" name="Google Shape;1088;p76"/>
              <p:cNvSpPr/>
              <p:nvPr/>
            </p:nvSpPr>
            <p:spPr>
              <a:xfrm>
                <a:off x="5356225" y="5840413"/>
                <a:ext cx="1905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30" h="8" extrusionOk="0">
                    <a:moveTo>
                      <a:pt x="0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23" y="0"/>
                      <a:pt x="28" y="6"/>
                      <a:pt x="30" y="8"/>
                    </a:cubicBezTo>
                  </a:path>
                </a:pathLst>
              </a:cu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89" name="Google Shape;1089;p76"/>
              <p:cNvSpPr/>
              <p:nvPr/>
            </p:nvSpPr>
            <p:spPr>
              <a:xfrm>
                <a:off x="5559425" y="5530850"/>
                <a:ext cx="153900" cy="153900"/>
              </a:xfrm>
              <a:prstGeom prst="ellipse">
                <a:avLst/>
              </a:pr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090" name="Google Shape;1090;p76"/>
              <p:cNvSpPr/>
              <p:nvPr/>
            </p:nvSpPr>
            <p:spPr>
              <a:xfrm>
                <a:off x="5432425" y="5402263"/>
                <a:ext cx="407987" cy="411163"/>
              </a:xfrm>
              <a:custGeom>
                <a:avLst/>
                <a:gdLst/>
                <a:ahLst/>
                <a:cxnLst/>
                <a:rect l="l" t="t" r="r" b="b"/>
                <a:pathLst>
                  <a:path w="64" h="64" extrusionOk="0">
                    <a:moveTo>
                      <a:pt x="58" y="32"/>
                    </a:moveTo>
                    <a:cubicBezTo>
                      <a:pt x="58" y="30"/>
                      <a:pt x="58" y="28"/>
                      <a:pt x="57" y="27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56" y="9"/>
                      <a:pt x="56" y="9"/>
                      <a:pt x="56" y="9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10"/>
                      <a:pt x="44" y="8"/>
                      <a:pt x="40" y="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0" y="8"/>
                      <a:pt x="17" y="10"/>
                      <a:pt x="15" y="13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28"/>
                      <a:pt x="6" y="30"/>
                      <a:pt x="6" y="32"/>
                    </a:cubicBezTo>
                    <a:cubicBezTo>
                      <a:pt x="6" y="34"/>
                      <a:pt x="6" y="36"/>
                      <a:pt x="7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7" y="54"/>
                      <a:pt x="20" y="56"/>
                      <a:pt x="24" y="57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4" y="56"/>
                      <a:pt x="47" y="54"/>
                      <a:pt x="50" y="51"/>
                    </a:cubicBezTo>
                    <a:cubicBezTo>
                      <a:pt x="56" y="55"/>
                      <a:pt x="56" y="55"/>
                      <a:pt x="56" y="55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57" y="37"/>
                      <a:pt x="57" y="37"/>
                      <a:pt x="57" y="37"/>
                    </a:cubicBezTo>
                    <a:cubicBezTo>
                      <a:pt x="58" y="36"/>
                      <a:pt x="58" y="34"/>
                      <a:pt x="58" y="32"/>
                    </a:cubicBezTo>
                    <a:close/>
                  </a:path>
                </a:pathLst>
              </a:custGeom>
              <a:noFill/>
              <a:ln w="254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</p:grpSp>
      <p:cxnSp>
        <p:nvCxnSpPr>
          <p:cNvPr id="1091" name="Google Shape;1091;p76"/>
          <p:cNvCxnSpPr/>
          <p:nvPr/>
        </p:nvCxnSpPr>
        <p:spPr>
          <a:xfrm rot="10800000" flipH="1">
            <a:off x="0" y="2425815"/>
            <a:ext cx="9144000" cy="96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92" name="Google Shape;1092;p76"/>
          <p:cNvSpPr txBox="1"/>
          <p:nvPr/>
        </p:nvSpPr>
        <p:spPr>
          <a:xfrm>
            <a:off x="857171" y="4075471"/>
            <a:ext cx="1302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Land Safe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3" name="Google Shape;1093;p76"/>
          <p:cNvSpPr txBox="1"/>
          <p:nvPr/>
        </p:nvSpPr>
        <p:spPr>
          <a:xfrm>
            <a:off x="3800702" y="4075471"/>
            <a:ext cx="1302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Better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4" name="Google Shape;1094;p76"/>
          <p:cNvSpPr txBox="1"/>
          <p:nvPr/>
        </p:nvSpPr>
        <p:spPr>
          <a:xfrm>
            <a:off x="6953698" y="4039988"/>
            <a:ext cx="1302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Different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5" name="Google Shape;1095;p76"/>
          <p:cNvSpPr txBox="1"/>
          <p:nvPr/>
        </p:nvSpPr>
        <p:spPr>
          <a:xfrm>
            <a:off x="812057" y="3114160"/>
            <a:ext cx="1167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Master Data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6" name="Google Shape;1096;p76"/>
          <p:cNvSpPr txBox="1"/>
          <p:nvPr/>
        </p:nvSpPr>
        <p:spPr>
          <a:xfrm>
            <a:off x="1929003" y="3120579"/>
            <a:ext cx="603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US Business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7" name="Google Shape;1097;p76"/>
          <p:cNvSpPr txBox="1"/>
          <p:nvPr/>
        </p:nvSpPr>
        <p:spPr>
          <a:xfrm>
            <a:off x="298170" y="3121560"/>
            <a:ext cx="507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Finance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p76"/>
          <p:cNvSpPr txBox="1"/>
          <p:nvPr/>
        </p:nvSpPr>
        <p:spPr>
          <a:xfrm>
            <a:off x="4127113" y="3149438"/>
            <a:ext cx="3063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HR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9" name="Google Shape;1099;p76"/>
          <p:cNvSpPr txBox="1"/>
          <p:nvPr/>
        </p:nvSpPr>
        <p:spPr>
          <a:xfrm>
            <a:off x="4501707" y="3136055"/>
            <a:ext cx="12633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Corporate &amp; Legal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0" name="Google Shape;1100;p76"/>
          <p:cNvSpPr txBox="1"/>
          <p:nvPr/>
        </p:nvSpPr>
        <p:spPr>
          <a:xfrm>
            <a:off x="5842276" y="3127765"/>
            <a:ext cx="4224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Payroll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1" name="Google Shape;1101;p76"/>
          <p:cNvSpPr txBox="1"/>
          <p:nvPr/>
        </p:nvSpPr>
        <p:spPr>
          <a:xfrm>
            <a:off x="6735176" y="3072631"/>
            <a:ext cx="7287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Supply Chain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Management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02" name="Google Shape;1102;p76"/>
          <p:cNvGrpSpPr/>
          <p:nvPr/>
        </p:nvGrpSpPr>
        <p:grpSpPr>
          <a:xfrm>
            <a:off x="433184" y="2634599"/>
            <a:ext cx="266111" cy="403324"/>
            <a:chOff x="9012238" y="368300"/>
            <a:chExt cx="406400" cy="615950"/>
          </a:xfrm>
        </p:grpSpPr>
        <p:sp>
          <p:nvSpPr>
            <p:cNvPr id="1103" name="Google Shape;1103;p76"/>
            <p:cNvSpPr/>
            <p:nvPr/>
          </p:nvSpPr>
          <p:spPr>
            <a:xfrm>
              <a:off x="9177338" y="714375"/>
              <a:ext cx="101600" cy="179388"/>
            </a:xfrm>
            <a:custGeom>
              <a:avLst/>
              <a:gdLst/>
              <a:ahLst/>
              <a:cxnLst/>
              <a:rect l="l" t="t" r="r" b="b"/>
              <a:pathLst>
                <a:path w="16" h="28" extrusionOk="0">
                  <a:moveTo>
                    <a:pt x="0" y="20"/>
                  </a:moveTo>
                  <a:cubicBezTo>
                    <a:pt x="0" y="24"/>
                    <a:pt x="4" y="28"/>
                    <a:pt x="8" y="28"/>
                  </a:cubicBezTo>
                  <a:cubicBezTo>
                    <a:pt x="12" y="28"/>
                    <a:pt x="16" y="24"/>
                    <a:pt x="16" y="20"/>
                  </a:cubicBezTo>
                  <a:cubicBezTo>
                    <a:pt x="16" y="16"/>
                    <a:pt x="12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ubicBezTo>
                    <a:pt x="10" y="4"/>
                    <a:pt x="12" y="6"/>
                    <a:pt x="12" y="8"/>
                  </a:cubicBezTo>
                  <a:cubicBezTo>
                    <a:pt x="12" y="9"/>
                    <a:pt x="13" y="10"/>
                    <a:pt x="14" y="10"/>
                  </a:cubicBezTo>
                  <a:cubicBezTo>
                    <a:pt x="15" y="10"/>
                    <a:pt x="16" y="9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0" y="16"/>
                    <a:pt x="12" y="18"/>
                    <a:pt x="12" y="20"/>
                  </a:cubicBezTo>
                  <a:cubicBezTo>
                    <a:pt x="12" y="22"/>
                    <a:pt x="10" y="24"/>
                    <a:pt x="8" y="24"/>
                  </a:cubicBezTo>
                  <a:cubicBezTo>
                    <a:pt x="6" y="24"/>
                    <a:pt x="4" y="22"/>
                    <a:pt x="4" y="20"/>
                  </a:cubicBezTo>
                  <a:cubicBezTo>
                    <a:pt x="4" y="19"/>
                    <a:pt x="3" y="18"/>
                    <a:pt x="2" y="18"/>
                  </a:cubicBezTo>
                  <a:cubicBezTo>
                    <a:pt x="1" y="18"/>
                    <a:pt x="0" y="19"/>
                    <a:pt x="0" y="20"/>
                  </a:cubicBez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76"/>
            <p:cNvSpPr/>
            <p:nvPr/>
          </p:nvSpPr>
          <p:spPr>
            <a:xfrm>
              <a:off x="9215438" y="868363"/>
              <a:ext cx="25400" cy="50800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76"/>
            <p:cNvSpPr/>
            <p:nvPr/>
          </p:nvSpPr>
          <p:spPr>
            <a:xfrm>
              <a:off x="9215438" y="688975"/>
              <a:ext cx="25400" cy="50800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ubicBezTo>
                    <a:pt x="3" y="8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76"/>
            <p:cNvSpPr/>
            <p:nvPr/>
          </p:nvSpPr>
          <p:spPr>
            <a:xfrm>
              <a:off x="9012238" y="625475"/>
              <a:ext cx="406400" cy="358775"/>
            </a:xfrm>
            <a:custGeom>
              <a:avLst/>
              <a:gdLst/>
              <a:ahLst/>
              <a:cxnLst/>
              <a:rect l="l" t="t" r="r" b="b"/>
              <a:pathLst>
                <a:path w="64" h="56" extrusionOk="0">
                  <a:moveTo>
                    <a:pt x="43" y="2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4"/>
                    <a:pt x="10" y="9"/>
                    <a:pt x="6" y="14"/>
                  </a:cubicBezTo>
                  <a:cubicBezTo>
                    <a:pt x="3" y="20"/>
                    <a:pt x="0" y="26"/>
                    <a:pt x="0" y="32"/>
                  </a:cubicBezTo>
                  <a:cubicBezTo>
                    <a:pt x="0" y="36"/>
                    <a:pt x="1" y="39"/>
                    <a:pt x="2" y="42"/>
                  </a:cubicBezTo>
                  <a:cubicBezTo>
                    <a:pt x="4" y="47"/>
                    <a:pt x="7" y="50"/>
                    <a:pt x="12" y="53"/>
                  </a:cubicBezTo>
                  <a:cubicBezTo>
                    <a:pt x="17" y="55"/>
                    <a:pt x="24" y="56"/>
                    <a:pt x="32" y="56"/>
                  </a:cubicBezTo>
                  <a:cubicBezTo>
                    <a:pt x="43" y="56"/>
                    <a:pt x="51" y="54"/>
                    <a:pt x="56" y="50"/>
                  </a:cubicBezTo>
                  <a:cubicBezTo>
                    <a:pt x="59" y="48"/>
                    <a:pt x="61" y="45"/>
                    <a:pt x="62" y="42"/>
                  </a:cubicBezTo>
                  <a:cubicBezTo>
                    <a:pt x="63" y="39"/>
                    <a:pt x="64" y="36"/>
                    <a:pt x="64" y="32"/>
                  </a:cubicBezTo>
                  <a:cubicBezTo>
                    <a:pt x="64" y="26"/>
                    <a:pt x="61" y="20"/>
                    <a:pt x="58" y="14"/>
                  </a:cubicBezTo>
                  <a:cubicBezTo>
                    <a:pt x="54" y="9"/>
                    <a:pt x="49" y="4"/>
                    <a:pt x="44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6" y="7"/>
                    <a:pt x="51" y="11"/>
                    <a:pt x="54" y="17"/>
                  </a:cubicBezTo>
                  <a:cubicBezTo>
                    <a:pt x="58" y="22"/>
                    <a:pt x="60" y="27"/>
                    <a:pt x="60" y="32"/>
                  </a:cubicBezTo>
                  <a:cubicBezTo>
                    <a:pt x="60" y="35"/>
                    <a:pt x="60" y="38"/>
                    <a:pt x="59" y="41"/>
                  </a:cubicBezTo>
                  <a:cubicBezTo>
                    <a:pt x="57" y="44"/>
                    <a:pt x="55" y="47"/>
                    <a:pt x="50" y="49"/>
                  </a:cubicBezTo>
                  <a:cubicBezTo>
                    <a:pt x="46" y="51"/>
                    <a:pt x="40" y="52"/>
                    <a:pt x="32" y="52"/>
                  </a:cubicBezTo>
                  <a:cubicBezTo>
                    <a:pt x="21" y="52"/>
                    <a:pt x="14" y="50"/>
                    <a:pt x="10" y="47"/>
                  </a:cubicBezTo>
                  <a:cubicBezTo>
                    <a:pt x="8" y="45"/>
                    <a:pt x="6" y="43"/>
                    <a:pt x="5" y="41"/>
                  </a:cubicBezTo>
                  <a:cubicBezTo>
                    <a:pt x="4" y="38"/>
                    <a:pt x="4" y="35"/>
                    <a:pt x="4" y="32"/>
                  </a:cubicBezTo>
                  <a:cubicBezTo>
                    <a:pt x="4" y="27"/>
                    <a:pt x="6" y="22"/>
                    <a:pt x="10" y="17"/>
                  </a:cubicBezTo>
                  <a:cubicBezTo>
                    <a:pt x="13" y="11"/>
                    <a:pt x="18" y="7"/>
                    <a:pt x="22" y="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2" y="4"/>
                    <a:pt x="42" y="4"/>
                    <a:pt x="42" y="4"/>
                  </a:cubicBezTo>
                  <a:lnTo>
                    <a:pt x="43" y="2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76"/>
            <p:cNvSpPr/>
            <p:nvPr/>
          </p:nvSpPr>
          <p:spPr>
            <a:xfrm>
              <a:off x="9113838" y="573088"/>
              <a:ext cx="203200" cy="25400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2" y="4"/>
                  </a:moveTo>
                  <a:cubicBezTo>
                    <a:pt x="30" y="4"/>
                    <a:pt x="30" y="4"/>
                    <a:pt x="30" y="4"/>
                  </a:cubicBezTo>
                  <a:cubicBezTo>
                    <a:pt x="31" y="4"/>
                    <a:pt x="32" y="3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76"/>
            <p:cNvSpPr/>
            <p:nvPr/>
          </p:nvSpPr>
          <p:spPr>
            <a:xfrm>
              <a:off x="9088438" y="368300"/>
              <a:ext cx="254000" cy="179388"/>
            </a:xfrm>
            <a:custGeom>
              <a:avLst/>
              <a:gdLst/>
              <a:ahLst/>
              <a:cxnLst/>
              <a:rect l="l" t="t" r="r" b="b"/>
              <a:pathLst>
                <a:path w="40" h="28" extrusionOk="0">
                  <a:moveTo>
                    <a:pt x="38" y="6"/>
                  </a:moveTo>
                  <a:cubicBezTo>
                    <a:pt x="37" y="4"/>
                    <a:pt x="37" y="4"/>
                    <a:pt x="37" y="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18" y="0"/>
                    <a:pt x="18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3" y="12"/>
                    <a:pt x="5" y="15"/>
                  </a:cubicBezTo>
                  <a:cubicBezTo>
                    <a:pt x="7" y="19"/>
                    <a:pt x="8" y="23"/>
                    <a:pt x="8" y="26"/>
                  </a:cubicBezTo>
                  <a:cubicBezTo>
                    <a:pt x="8" y="27"/>
                    <a:pt x="8" y="27"/>
                    <a:pt x="9" y="27"/>
                  </a:cubicBezTo>
                  <a:cubicBezTo>
                    <a:pt x="9" y="28"/>
                    <a:pt x="9" y="28"/>
                    <a:pt x="10" y="28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7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2" y="23"/>
                    <a:pt x="34" y="18"/>
                    <a:pt x="36" y="14"/>
                  </a:cubicBezTo>
                  <a:cubicBezTo>
                    <a:pt x="37" y="12"/>
                    <a:pt x="38" y="10"/>
                    <a:pt x="38" y="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6"/>
                    <a:pt x="40" y="5"/>
                    <a:pt x="40" y="5"/>
                  </a:cubicBezTo>
                  <a:cubicBezTo>
                    <a:pt x="39" y="4"/>
                    <a:pt x="38" y="4"/>
                    <a:pt x="37" y="4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4" y="8"/>
                    <a:pt x="32" y="12"/>
                  </a:cubicBezTo>
                  <a:cubicBezTo>
                    <a:pt x="30" y="16"/>
                    <a:pt x="28" y="21"/>
                    <a:pt x="28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1"/>
                    <a:pt x="10" y="16"/>
                    <a:pt x="8" y="12"/>
                  </a:cubicBezTo>
                  <a:cubicBezTo>
                    <a:pt x="6" y="8"/>
                    <a:pt x="4" y="5"/>
                    <a:pt x="4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4"/>
                    <a:pt x="16" y="14"/>
                    <a:pt x="17" y="14"/>
                  </a:cubicBezTo>
                  <a:cubicBezTo>
                    <a:pt x="17" y="14"/>
                    <a:pt x="18" y="13"/>
                    <a:pt x="18" y="13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3" y="14"/>
                    <a:pt x="23" y="14"/>
                  </a:cubicBezTo>
                  <a:cubicBezTo>
                    <a:pt x="24" y="14"/>
                    <a:pt x="24" y="14"/>
                    <a:pt x="25" y="14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6" y="5"/>
                    <a:pt x="36" y="5"/>
                    <a:pt x="36" y="5"/>
                  </a:cubicBezTo>
                  <a:lnTo>
                    <a:pt x="38" y="6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76"/>
          <p:cNvGrpSpPr/>
          <p:nvPr/>
        </p:nvGrpSpPr>
        <p:grpSpPr>
          <a:xfrm>
            <a:off x="2094799" y="2648124"/>
            <a:ext cx="369585" cy="372655"/>
            <a:chOff x="2844800" y="2746375"/>
            <a:chExt cx="573088" cy="577850"/>
          </a:xfrm>
        </p:grpSpPr>
        <p:sp>
          <p:nvSpPr>
            <p:cNvPr id="1110" name="Google Shape;1110;p76"/>
            <p:cNvSpPr/>
            <p:nvPr/>
          </p:nvSpPr>
          <p:spPr>
            <a:xfrm>
              <a:off x="3019425" y="2746375"/>
              <a:ext cx="180975" cy="250825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29" y="15"/>
                  </a:moveTo>
                  <a:cubicBezTo>
                    <a:pt x="29" y="23"/>
                    <a:pt x="15" y="40"/>
                    <a:pt x="15" y="40"/>
                  </a:cubicBezTo>
                  <a:cubicBezTo>
                    <a:pt x="15" y="4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23" y="0"/>
                    <a:pt x="29" y="7"/>
                    <a:pt x="29" y="15"/>
                  </a:cubicBezTo>
                  <a:close/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76"/>
            <p:cNvSpPr/>
            <p:nvPr/>
          </p:nvSpPr>
          <p:spPr>
            <a:xfrm>
              <a:off x="3074988" y="2803525"/>
              <a:ext cx="68400" cy="68400"/>
            </a:xfrm>
            <a:prstGeom prst="ellipse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76"/>
            <p:cNvSpPr/>
            <p:nvPr/>
          </p:nvSpPr>
          <p:spPr>
            <a:xfrm>
              <a:off x="3255963" y="2922588"/>
              <a:ext cx="161925" cy="225425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6" y="13"/>
                  </a:moveTo>
                  <a:cubicBezTo>
                    <a:pt x="26" y="20"/>
                    <a:pt x="13" y="36"/>
                    <a:pt x="13" y="36"/>
                  </a:cubicBezTo>
                  <a:cubicBezTo>
                    <a:pt x="13" y="3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lose/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76"/>
            <p:cNvSpPr/>
            <p:nvPr/>
          </p:nvSpPr>
          <p:spPr>
            <a:xfrm>
              <a:off x="3306763" y="2973388"/>
              <a:ext cx="61800" cy="61800"/>
            </a:xfrm>
            <a:prstGeom prst="ellipse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2844800" y="2997200"/>
              <a:ext cx="230187" cy="327025"/>
            </a:xfrm>
            <a:custGeom>
              <a:avLst/>
              <a:gdLst/>
              <a:ahLst/>
              <a:cxnLst/>
              <a:rect l="l" t="t" r="r" b="b"/>
              <a:pathLst>
                <a:path w="37" h="52" extrusionOk="0">
                  <a:moveTo>
                    <a:pt x="35" y="19"/>
                  </a:moveTo>
                  <a:cubicBezTo>
                    <a:pt x="34" y="28"/>
                    <a:pt x="19" y="43"/>
                    <a:pt x="19" y="52"/>
                  </a:cubicBezTo>
                  <a:cubicBezTo>
                    <a:pt x="19" y="43"/>
                    <a:pt x="4" y="30"/>
                    <a:pt x="2" y="19"/>
                  </a:cubicBezTo>
                  <a:cubicBezTo>
                    <a:pt x="0" y="9"/>
                    <a:pt x="7" y="0"/>
                    <a:pt x="19" y="0"/>
                  </a:cubicBezTo>
                  <a:cubicBezTo>
                    <a:pt x="31" y="0"/>
                    <a:pt x="37" y="9"/>
                    <a:pt x="35" y="19"/>
                  </a:cubicBezTo>
                  <a:close/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76"/>
            <p:cNvSpPr/>
            <p:nvPr/>
          </p:nvSpPr>
          <p:spPr>
            <a:xfrm>
              <a:off x="2913063" y="3048000"/>
              <a:ext cx="93600" cy="93600"/>
            </a:xfrm>
            <a:prstGeom prst="ellipse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16" name="Google Shape;1116;p76"/>
            <p:cNvCxnSpPr/>
            <p:nvPr/>
          </p:nvCxnSpPr>
          <p:spPr>
            <a:xfrm>
              <a:off x="3132138" y="3035300"/>
              <a:ext cx="123900" cy="82500"/>
            </a:xfrm>
            <a:prstGeom prst="straightConnector1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76"/>
            <p:cNvCxnSpPr/>
            <p:nvPr/>
          </p:nvCxnSpPr>
          <p:spPr>
            <a:xfrm rot="10800000" flipH="1">
              <a:off x="3025775" y="3179675"/>
              <a:ext cx="249300" cy="112800"/>
            </a:xfrm>
            <a:prstGeom prst="straightConnector1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8" name="Google Shape;1118;p76"/>
          <p:cNvGrpSpPr/>
          <p:nvPr/>
        </p:nvGrpSpPr>
        <p:grpSpPr>
          <a:xfrm>
            <a:off x="4077077" y="2629830"/>
            <a:ext cx="371847" cy="373890"/>
            <a:chOff x="1612900" y="2519363"/>
            <a:chExt cx="577850" cy="581025"/>
          </a:xfrm>
        </p:grpSpPr>
        <p:sp>
          <p:nvSpPr>
            <p:cNvPr id="1119" name="Google Shape;1119;p76"/>
            <p:cNvSpPr/>
            <p:nvPr/>
          </p:nvSpPr>
          <p:spPr>
            <a:xfrm>
              <a:off x="1612900" y="2670175"/>
              <a:ext cx="138112" cy="101600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14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2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76"/>
            <p:cNvSpPr/>
            <p:nvPr/>
          </p:nvSpPr>
          <p:spPr>
            <a:xfrm>
              <a:off x="1725613" y="2670175"/>
              <a:ext cx="138112" cy="101600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12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76"/>
            <p:cNvSpPr/>
            <p:nvPr/>
          </p:nvSpPr>
          <p:spPr>
            <a:xfrm>
              <a:off x="1662113" y="2519363"/>
              <a:ext cx="150900" cy="163500"/>
            </a:xfrm>
            <a:prstGeom prst="ellipse">
              <a:avLst/>
            </a:pr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76"/>
            <p:cNvSpPr/>
            <p:nvPr/>
          </p:nvSpPr>
          <p:spPr>
            <a:xfrm>
              <a:off x="1662113" y="2576513"/>
              <a:ext cx="150812" cy="25400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76"/>
            <p:cNvSpPr/>
            <p:nvPr/>
          </p:nvSpPr>
          <p:spPr>
            <a:xfrm>
              <a:off x="1939925" y="2670175"/>
              <a:ext cx="138112" cy="101600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14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2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76"/>
            <p:cNvSpPr/>
            <p:nvPr/>
          </p:nvSpPr>
          <p:spPr>
            <a:xfrm>
              <a:off x="2052638" y="2670175"/>
              <a:ext cx="138112" cy="101600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12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76"/>
            <p:cNvSpPr/>
            <p:nvPr/>
          </p:nvSpPr>
          <p:spPr>
            <a:xfrm>
              <a:off x="1989138" y="2519363"/>
              <a:ext cx="152400" cy="163500"/>
            </a:xfrm>
            <a:prstGeom prst="ellipse">
              <a:avLst/>
            </a:pr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76"/>
            <p:cNvSpPr/>
            <p:nvPr/>
          </p:nvSpPr>
          <p:spPr>
            <a:xfrm>
              <a:off x="1989138" y="2576513"/>
              <a:ext cx="152400" cy="25400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76"/>
            <p:cNvSpPr/>
            <p:nvPr/>
          </p:nvSpPr>
          <p:spPr>
            <a:xfrm>
              <a:off x="1776413" y="2998788"/>
              <a:ext cx="138112" cy="101600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14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2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76"/>
            <p:cNvSpPr/>
            <p:nvPr/>
          </p:nvSpPr>
          <p:spPr>
            <a:xfrm>
              <a:off x="1889125" y="2998788"/>
              <a:ext cx="138112" cy="101600"/>
            </a:xfrm>
            <a:custGeom>
              <a:avLst/>
              <a:gdLst/>
              <a:ahLst/>
              <a:cxnLst/>
              <a:rect l="l" t="t" r="r" b="b"/>
              <a:pathLst>
                <a:path w="22" h="16" extrusionOk="0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12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76"/>
            <p:cNvSpPr/>
            <p:nvPr/>
          </p:nvSpPr>
          <p:spPr>
            <a:xfrm>
              <a:off x="1825625" y="2847975"/>
              <a:ext cx="152400" cy="163500"/>
            </a:xfrm>
            <a:prstGeom prst="ellipse">
              <a:avLst/>
            </a:pr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76"/>
            <p:cNvSpPr/>
            <p:nvPr/>
          </p:nvSpPr>
          <p:spPr>
            <a:xfrm>
              <a:off x="1825625" y="2903538"/>
              <a:ext cx="152400" cy="25400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31" name="Google Shape;1131;p76"/>
            <p:cNvCxnSpPr/>
            <p:nvPr/>
          </p:nvCxnSpPr>
          <p:spPr>
            <a:xfrm>
              <a:off x="1700213" y="2822575"/>
              <a:ext cx="63600" cy="63600"/>
            </a:xfrm>
            <a:prstGeom prst="straightConnector1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2" name="Google Shape;1132;p76"/>
            <p:cNvCxnSpPr/>
            <p:nvPr/>
          </p:nvCxnSpPr>
          <p:spPr>
            <a:xfrm flipH="1">
              <a:off x="2039838" y="2822575"/>
              <a:ext cx="63600" cy="63600"/>
            </a:xfrm>
            <a:prstGeom prst="straightConnector1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33" name="Google Shape;1133;p76"/>
          <p:cNvGrpSpPr/>
          <p:nvPr/>
        </p:nvGrpSpPr>
        <p:grpSpPr>
          <a:xfrm>
            <a:off x="3043294" y="2657641"/>
            <a:ext cx="375649" cy="343745"/>
            <a:chOff x="7650163" y="2544763"/>
            <a:chExt cx="579437" cy="530225"/>
          </a:xfrm>
        </p:grpSpPr>
        <p:sp>
          <p:nvSpPr>
            <p:cNvPr id="1134" name="Google Shape;1134;p76"/>
            <p:cNvSpPr/>
            <p:nvPr/>
          </p:nvSpPr>
          <p:spPr>
            <a:xfrm>
              <a:off x="7877175" y="2544763"/>
              <a:ext cx="125400" cy="125400"/>
            </a:xfrm>
            <a:prstGeom prst="ellipse">
              <a:avLst/>
            </a:pr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76"/>
            <p:cNvSpPr/>
            <p:nvPr/>
          </p:nvSpPr>
          <p:spPr>
            <a:xfrm>
              <a:off x="8078788" y="2595563"/>
              <a:ext cx="74700" cy="74700"/>
            </a:xfrm>
            <a:prstGeom prst="ellipse">
              <a:avLst/>
            </a:pr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76"/>
            <p:cNvSpPr/>
            <p:nvPr/>
          </p:nvSpPr>
          <p:spPr>
            <a:xfrm>
              <a:off x="7726363" y="2595563"/>
              <a:ext cx="74700" cy="74700"/>
            </a:xfrm>
            <a:prstGeom prst="ellipse">
              <a:avLst/>
            </a:pr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76"/>
            <p:cNvSpPr/>
            <p:nvPr/>
          </p:nvSpPr>
          <p:spPr>
            <a:xfrm>
              <a:off x="7650163" y="2979738"/>
              <a:ext cx="579437" cy="95250"/>
            </a:xfrm>
            <a:custGeom>
              <a:avLst/>
              <a:gdLst/>
              <a:ahLst/>
              <a:cxnLst/>
              <a:rect l="l" t="t" r="r" b="b"/>
              <a:pathLst>
                <a:path w="92" h="15" extrusionOk="0">
                  <a:moveTo>
                    <a:pt x="66" y="0"/>
                  </a:moveTo>
                  <a:cubicBezTo>
                    <a:pt x="81" y="1"/>
                    <a:pt x="92" y="4"/>
                    <a:pt x="92" y="7"/>
                  </a:cubicBezTo>
                  <a:cubicBezTo>
                    <a:pt x="92" y="11"/>
                    <a:pt x="71" y="15"/>
                    <a:pt x="46" y="15"/>
                  </a:cubicBezTo>
                  <a:cubicBezTo>
                    <a:pt x="21" y="15"/>
                    <a:pt x="0" y="11"/>
                    <a:pt x="0" y="7"/>
                  </a:cubicBezTo>
                  <a:cubicBezTo>
                    <a:pt x="0" y="4"/>
                    <a:pt x="11" y="1"/>
                    <a:pt x="26" y="0"/>
                  </a:cubicBezTo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76"/>
            <p:cNvSpPr/>
            <p:nvPr/>
          </p:nvSpPr>
          <p:spPr>
            <a:xfrm>
              <a:off x="7877175" y="2720975"/>
              <a:ext cx="125412" cy="227013"/>
            </a:xfrm>
            <a:custGeom>
              <a:avLst/>
              <a:gdLst/>
              <a:ahLst/>
              <a:cxnLst/>
              <a:rect l="l" t="t" r="r" b="b"/>
              <a:pathLst>
                <a:path w="20" h="36" extrusionOk="0">
                  <a:moveTo>
                    <a:pt x="2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lnTo>
                    <a:pt x="20" y="36"/>
                  </a:lnTo>
                  <a:close/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76"/>
            <p:cNvSpPr/>
            <p:nvPr/>
          </p:nvSpPr>
          <p:spPr>
            <a:xfrm>
              <a:off x="8078788" y="2720975"/>
              <a:ext cx="74612" cy="176213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76"/>
            <p:cNvSpPr/>
            <p:nvPr/>
          </p:nvSpPr>
          <p:spPr>
            <a:xfrm>
              <a:off x="7726363" y="2720975"/>
              <a:ext cx="74612" cy="176213"/>
            </a:xfrm>
            <a:custGeom>
              <a:avLst/>
              <a:gdLst/>
              <a:ahLst/>
              <a:cxnLst/>
              <a:rect l="l" t="t" r="r" b="b"/>
              <a:pathLst>
                <a:path w="12" h="28" extrusionOk="0">
                  <a:moveTo>
                    <a:pt x="12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28"/>
                  </a:lnTo>
                  <a:close/>
                </a:path>
              </a:pathLst>
            </a:custGeom>
            <a:noFill/>
            <a:ln w="25400" cap="flat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76"/>
          <p:cNvGrpSpPr/>
          <p:nvPr/>
        </p:nvGrpSpPr>
        <p:grpSpPr>
          <a:xfrm>
            <a:off x="4902451" y="2607437"/>
            <a:ext cx="433388" cy="422643"/>
            <a:chOff x="8569252" y="2740273"/>
            <a:chExt cx="577850" cy="563524"/>
          </a:xfrm>
        </p:grpSpPr>
        <p:grpSp>
          <p:nvGrpSpPr>
            <p:cNvPr id="1142" name="Google Shape;1142;p76"/>
            <p:cNvGrpSpPr/>
            <p:nvPr/>
          </p:nvGrpSpPr>
          <p:grpSpPr>
            <a:xfrm>
              <a:off x="8859659" y="2940831"/>
              <a:ext cx="172558" cy="362967"/>
              <a:chOff x="8870950" y="3730625"/>
              <a:chExt cx="276225" cy="581026"/>
            </a:xfrm>
          </p:grpSpPr>
          <p:sp>
            <p:nvSpPr>
              <p:cNvPr id="1143" name="Google Shape;1143;p76"/>
              <p:cNvSpPr/>
              <p:nvPr/>
            </p:nvSpPr>
            <p:spPr>
              <a:xfrm>
                <a:off x="8921750" y="3730625"/>
                <a:ext cx="176100" cy="177900"/>
              </a:xfrm>
              <a:prstGeom prst="ellipse">
                <a:avLst/>
              </a:prstGeom>
              <a:noFill/>
              <a:ln w="19050" cap="flat" cmpd="sng">
                <a:solidFill>
                  <a:srgbClr val="F4B0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76"/>
              <p:cNvSpPr/>
              <p:nvPr/>
            </p:nvSpPr>
            <p:spPr>
              <a:xfrm>
                <a:off x="8870950" y="3957638"/>
                <a:ext cx="276225" cy="354013"/>
              </a:xfrm>
              <a:custGeom>
                <a:avLst/>
                <a:gdLst/>
                <a:ahLst/>
                <a:cxnLst/>
                <a:rect l="l" t="t" r="r" b="b"/>
                <a:pathLst>
                  <a:path w="44" h="56" extrusionOk="0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4B0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76"/>
              <p:cNvSpPr/>
              <p:nvPr/>
            </p:nvSpPr>
            <p:spPr>
              <a:xfrm>
                <a:off x="8983663" y="3957638"/>
                <a:ext cx="50800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12" extrusionOk="0">
                    <a:moveTo>
                      <a:pt x="24" y="0"/>
                    </a:moveTo>
                    <a:lnTo>
                      <a:pt x="8" y="0"/>
                    </a:lnTo>
                    <a:lnTo>
                      <a:pt x="0" y="96"/>
                    </a:lnTo>
                    <a:lnTo>
                      <a:pt x="16" y="112"/>
                    </a:lnTo>
                    <a:lnTo>
                      <a:pt x="32" y="9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4B0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6" name="Google Shape;1146;p76"/>
            <p:cNvGrpSpPr/>
            <p:nvPr/>
          </p:nvGrpSpPr>
          <p:grpSpPr>
            <a:xfrm>
              <a:off x="8569252" y="2740273"/>
              <a:ext cx="577850" cy="555612"/>
              <a:chOff x="6443663" y="2544763"/>
              <a:chExt cx="577850" cy="555612"/>
            </a:xfrm>
          </p:grpSpPr>
          <p:cxnSp>
            <p:nvCxnSpPr>
              <p:cNvPr id="1147" name="Google Shape;1147;p76"/>
              <p:cNvCxnSpPr/>
              <p:nvPr/>
            </p:nvCxnSpPr>
            <p:spPr>
              <a:xfrm>
                <a:off x="6518275" y="2822575"/>
                <a:ext cx="0" cy="277800"/>
              </a:xfrm>
              <a:prstGeom prst="straightConnector1">
                <a:avLst/>
              </a:prstGeom>
              <a:noFill/>
              <a:ln w="25400" cap="rnd" cmpd="sng">
                <a:solidFill>
                  <a:srgbClr val="F4B08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48" name="Google Shape;1148;p76"/>
              <p:cNvCxnSpPr/>
              <p:nvPr/>
            </p:nvCxnSpPr>
            <p:spPr>
              <a:xfrm>
                <a:off x="6946900" y="2822575"/>
                <a:ext cx="0" cy="277800"/>
              </a:xfrm>
              <a:prstGeom prst="straightConnector1">
                <a:avLst/>
              </a:prstGeom>
              <a:noFill/>
              <a:ln w="25400" cap="rnd" cmpd="sng">
                <a:solidFill>
                  <a:srgbClr val="F4B08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9" name="Google Shape;1149;p76"/>
              <p:cNvSpPr/>
              <p:nvPr/>
            </p:nvSpPr>
            <p:spPr>
              <a:xfrm>
                <a:off x="6443663" y="2544763"/>
                <a:ext cx="577850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364" h="167" extrusionOk="0">
                    <a:moveTo>
                      <a:pt x="0" y="167"/>
                    </a:moveTo>
                    <a:lnTo>
                      <a:pt x="182" y="0"/>
                    </a:lnTo>
                    <a:lnTo>
                      <a:pt x="364" y="167"/>
                    </a:lnTo>
                  </a:path>
                </a:pathLst>
              </a:custGeom>
              <a:noFill/>
              <a:ln w="25400" cap="rnd" cmpd="sng">
                <a:solidFill>
                  <a:srgbClr val="F4B08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76"/>
            <p:cNvGrpSpPr/>
            <p:nvPr/>
          </p:nvGrpSpPr>
          <p:grpSpPr>
            <a:xfrm>
              <a:off x="8681068" y="2940831"/>
              <a:ext cx="172558" cy="362967"/>
              <a:chOff x="8870950" y="3730625"/>
              <a:chExt cx="276225" cy="581026"/>
            </a:xfrm>
          </p:grpSpPr>
          <p:sp>
            <p:nvSpPr>
              <p:cNvPr id="1151" name="Google Shape;1151;p76"/>
              <p:cNvSpPr/>
              <p:nvPr/>
            </p:nvSpPr>
            <p:spPr>
              <a:xfrm>
                <a:off x="8921750" y="3730625"/>
                <a:ext cx="176100" cy="177900"/>
              </a:xfrm>
              <a:prstGeom prst="ellipse">
                <a:avLst/>
              </a:prstGeom>
              <a:noFill/>
              <a:ln w="19050" cap="flat" cmpd="sng">
                <a:solidFill>
                  <a:srgbClr val="F4B0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76"/>
              <p:cNvSpPr/>
              <p:nvPr/>
            </p:nvSpPr>
            <p:spPr>
              <a:xfrm>
                <a:off x="8870950" y="3957638"/>
                <a:ext cx="276225" cy="354013"/>
              </a:xfrm>
              <a:custGeom>
                <a:avLst/>
                <a:gdLst/>
                <a:ahLst/>
                <a:cxnLst/>
                <a:rect l="l" t="t" r="r" b="b"/>
                <a:pathLst>
                  <a:path w="44" h="56" extrusionOk="0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F4B0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76"/>
              <p:cNvSpPr/>
              <p:nvPr/>
            </p:nvSpPr>
            <p:spPr>
              <a:xfrm>
                <a:off x="8983663" y="3957638"/>
                <a:ext cx="50800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32" h="112" extrusionOk="0">
                    <a:moveTo>
                      <a:pt x="24" y="0"/>
                    </a:moveTo>
                    <a:lnTo>
                      <a:pt x="8" y="0"/>
                    </a:lnTo>
                    <a:lnTo>
                      <a:pt x="0" y="96"/>
                    </a:lnTo>
                    <a:lnTo>
                      <a:pt x="16" y="112"/>
                    </a:lnTo>
                    <a:lnTo>
                      <a:pt x="32" y="9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F4B08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4" name="Google Shape;1154;p76"/>
          <p:cNvGrpSpPr/>
          <p:nvPr/>
        </p:nvGrpSpPr>
        <p:grpSpPr>
          <a:xfrm>
            <a:off x="5848886" y="2642531"/>
            <a:ext cx="400267" cy="381553"/>
            <a:chOff x="4022726" y="2830513"/>
            <a:chExt cx="611188" cy="582613"/>
          </a:xfrm>
        </p:grpSpPr>
        <p:sp>
          <p:nvSpPr>
            <p:cNvPr id="1155" name="Google Shape;1155;p76"/>
            <p:cNvSpPr/>
            <p:nvPr/>
          </p:nvSpPr>
          <p:spPr>
            <a:xfrm>
              <a:off x="4022726" y="3163888"/>
              <a:ext cx="127000" cy="230188"/>
            </a:xfrm>
            <a:custGeom>
              <a:avLst/>
              <a:gdLst/>
              <a:ahLst/>
              <a:cxnLst/>
              <a:rect l="l" t="t" r="r" b="b"/>
              <a:pathLst>
                <a:path w="20" h="36" extrusionOk="0">
                  <a:moveTo>
                    <a:pt x="18" y="34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19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1" y="36"/>
                  </a:cubicBezTo>
                  <a:cubicBezTo>
                    <a:pt x="1" y="36"/>
                    <a:pt x="1" y="36"/>
                    <a:pt x="2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0" y="35"/>
                    <a:pt x="20" y="35"/>
                    <a:pt x="20" y="34"/>
                  </a:cubicBezTo>
                  <a:lnTo>
                    <a:pt x="18" y="34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76"/>
            <p:cNvSpPr/>
            <p:nvPr/>
          </p:nvSpPr>
          <p:spPr>
            <a:xfrm>
              <a:off x="4124326" y="3233738"/>
              <a:ext cx="509588" cy="179388"/>
            </a:xfrm>
            <a:custGeom>
              <a:avLst/>
              <a:gdLst/>
              <a:ahLst/>
              <a:cxnLst/>
              <a:rect l="l" t="t" r="r" b="b"/>
              <a:pathLst>
                <a:path w="80" h="28" extrusionOk="0">
                  <a:moveTo>
                    <a:pt x="1" y="19"/>
                  </a:moveTo>
                  <a:cubicBezTo>
                    <a:pt x="10" y="22"/>
                    <a:pt x="17" y="24"/>
                    <a:pt x="22" y="26"/>
                  </a:cubicBezTo>
                  <a:cubicBezTo>
                    <a:pt x="27" y="28"/>
                    <a:pt x="31" y="28"/>
                    <a:pt x="35" y="28"/>
                  </a:cubicBezTo>
                  <a:cubicBezTo>
                    <a:pt x="40" y="28"/>
                    <a:pt x="44" y="27"/>
                    <a:pt x="50" y="24"/>
                  </a:cubicBezTo>
                  <a:cubicBezTo>
                    <a:pt x="57" y="20"/>
                    <a:pt x="65" y="16"/>
                    <a:pt x="79" y="9"/>
                  </a:cubicBezTo>
                  <a:cubicBezTo>
                    <a:pt x="79" y="9"/>
                    <a:pt x="80" y="8"/>
                    <a:pt x="80" y="7"/>
                  </a:cubicBezTo>
                  <a:cubicBezTo>
                    <a:pt x="80" y="7"/>
                    <a:pt x="80" y="6"/>
                    <a:pt x="79" y="6"/>
                  </a:cubicBezTo>
                  <a:cubicBezTo>
                    <a:pt x="78" y="4"/>
                    <a:pt x="76" y="3"/>
                    <a:pt x="74" y="2"/>
                  </a:cubicBezTo>
                  <a:cubicBezTo>
                    <a:pt x="73" y="1"/>
                    <a:pt x="71" y="0"/>
                    <a:pt x="69" y="0"/>
                  </a:cubicBezTo>
                  <a:cubicBezTo>
                    <a:pt x="68" y="0"/>
                    <a:pt x="67" y="1"/>
                    <a:pt x="65" y="1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7" y="7"/>
                    <a:pt x="46" y="8"/>
                    <a:pt x="46" y="10"/>
                  </a:cubicBezTo>
                  <a:cubicBezTo>
                    <a:pt x="47" y="11"/>
                    <a:pt x="48" y="11"/>
                    <a:pt x="49" y="11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8" y="5"/>
                    <a:pt x="68" y="4"/>
                    <a:pt x="69" y="4"/>
                  </a:cubicBezTo>
                  <a:cubicBezTo>
                    <a:pt x="70" y="4"/>
                    <a:pt x="71" y="5"/>
                    <a:pt x="73" y="5"/>
                  </a:cubicBezTo>
                  <a:cubicBezTo>
                    <a:pt x="74" y="6"/>
                    <a:pt x="75" y="7"/>
                    <a:pt x="77" y="8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63" y="12"/>
                    <a:pt x="55" y="17"/>
                    <a:pt x="49" y="20"/>
                  </a:cubicBezTo>
                  <a:cubicBezTo>
                    <a:pt x="42" y="23"/>
                    <a:pt x="39" y="24"/>
                    <a:pt x="35" y="24"/>
                  </a:cubicBezTo>
                  <a:cubicBezTo>
                    <a:pt x="32" y="25"/>
                    <a:pt x="28" y="24"/>
                    <a:pt x="23" y="22"/>
                  </a:cubicBezTo>
                  <a:cubicBezTo>
                    <a:pt x="18" y="21"/>
                    <a:pt x="12" y="18"/>
                    <a:pt x="3" y="15"/>
                  </a:cubicBezTo>
                  <a:cubicBezTo>
                    <a:pt x="2" y="15"/>
                    <a:pt x="0" y="15"/>
                    <a:pt x="0" y="16"/>
                  </a:cubicBezTo>
                  <a:cubicBezTo>
                    <a:pt x="0" y="17"/>
                    <a:pt x="0" y="19"/>
                    <a:pt x="1" y="19"/>
                  </a:cubicBez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76"/>
            <p:cNvSpPr/>
            <p:nvPr/>
          </p:nvSpPr>
          <p:spPr>
            <a:xfrm>
              <a:off x="4124326" y="3189288"/>
              <a:ext cx="325438" cy="128588"/>
            </a:xfrm>
            <a:custGeom>
              <a:avLst/>
              <a:gdLst/>
              <a:ahLst/>
              <a:cxnLst/>
              <a:rect l="l" t="t" r="r" b="b"/>
              <a:pathLst>
                <a:path w="51" h="20" extrusionOk="0">
                  <a:moveTo>
                    <a:pt x="2" y="4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23" y="4"/>
                    <a:pt x="29" y="10"/>
                    <a:pt x="31" y="11"/>
                  </a:cubicBezTo>
                  <a:cubicBezTo>
                    <a:pt x="31" y="12"/>
                    <a:pt x="31" y="12"/>
                    <a:pt x="32" y="12"/>
                  </a:cubicBezTo>
                  <a:cubicBezTo>
                    <a:pt x="32" y="12"/>
                    <a:pt x="38" y="12"/>
                    <a:pt x="44" y="12"/>
                  </a:cubicBezTo>
                  <a:cubicBezTo>
                    <a:pt x="45" y="12"/>
                    <a:pt x="46" y="12"/>
                    <a:pt x="46" y="13"/>
                  </a:cubicBezTo>
                  <a:cubicBezTo>
                    <a:pt x="47" y="13"/>
                    <a:pt x="47" y="14"/>
                    <a:pt x="47" y="14"/>
                  </a:cubicBezTo>
                  <a:cubicBezTo>
                    <a:pt x="47" y="14"/>
                    <a:pt x="47" y="15"/>
                    <a:pt x="46" y="15"/>
                  </a:cubicBezTo>
                  <a:cubicBezTo>
                    <a:pt x="46" y="16"/>
                    <a:pt x="45" y="16"/>
                    <a:pt x="44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0" y="17"/>
                    <a:pt x="20" y="18"/>
                  </a:cubicBezTo>
                  <a:cubicBezTo>
                    <a:pt x="20" y="19"/>
                    <a:pt x="21" y="20"/>
                    <a:pt x="22" y="20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6" y="20"/>
                    <a:pt x="48" y="19"/>
                    <a:pt x="49" y="18"/>
                  </a:cubicBezTo>
                  <a:cubicBezTo>
                    <a:pt x="50" y="17"/>
                    <a:pt x="51" y="16"/>
                    <a:pt x="51" y="14"/>
                  </a:cubicBezTo>
                  <a:cubicBezTo>
                    <a:pt x="51" y="12"/>
                    <a:pt x="50" y="11"/>
                    <a:pt x="49" y="10"/>
                  </a:cubicBezTo>
                  <a:cubicBezTo>
                    <a:pt x="48" y="9"/>
                    <a:pt x="46" y="8"/>
                    <a:pt x="44" y="8"/>
                  </a:cubicBezTo>
                  <a:cubicBezTo>
                    <a:pt x="38" y="8"/>
                    <a:pt x="32" y="8"/>
                    <a:pt x="32" y="8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6"/>
                    <a:pt x="24" y="0"/>
                    <a:pt x="1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76"/>
            <p:cNvSpPr/>
            <p:nvPr/>
          </p:nvSpPr>
          <p:spPr>
            <a:xfrm>
              <a:off x="4379913" y="2830513"/>
              <a:ext cx="177800" cy="1793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8"/>
                    <a:pt x="8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lnTo>
                    <a:pt x="2" y="14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76"/>
            <p:cNvSpPr/>
            <p:nvPr/>
          </p:nvSpPr>
          <p:spPr>
            <a:xfrm>
              <a:off x="4251326" y="3009900"/>
              <a:ext cx="179388" cy="17938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2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22"/>
                    <a:pt x="6" y="28"/>
                    <a:pt x="14" y="28"/>
                  </a:cubicBezTo>
                  <a:cubicBezTo>
                    <a:pt x="22" y="28"/>
                    <a:pt x="28" y="22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8"/>
                    <a:pt x="8" y="4"/>
                    <a:pt x="14" y="4"/>
                  </a:cubicBezTo>
                  <a:cubicBezTo>
                    <a:pt x="20" y="4"/>
                    <a:pt x="24" y="8"/>
                    <a:pt x="24" y="14"/>
                  </a:cubicBezTo>
                  <a:cubicBezTo>
                    <a:pt x="24" y="20"/>
                    <a:pt x="20" y="24"/>
                    <a:pt x="14" y="24"/>
                  </a:cubicBezTo>
                  <a:cubicBezTo>
                    <a:pt x="8" y="24"/>
                    <a:pt x="4" y="20"/>
                    <a:pt x="4" y="14"/>
                  </a:cubicBezTo>
                  <a:lnTo>
                    <a:pt x="2" y="14"/>
                  </a:lnTo>
                  <a:close/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76"/>
            <p:cNvSpPr/>
            <p:nvPr/>
          </p:nvSpPr>
          <p:spPr>
            <a:xfrm>
              <a:off x="4327526" y="3060700"/>
              <a:ext cx="26988" cy="7778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3" y="12"/>
                    <a:pt x="4" y="11"/>
                    <a:pt x="4" y="1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76"/>
            <p:cNvSpPr/>
            <p:nvPr/>
          </p:nvSpPr>
          <p:spPr>
            <a:xfrm>
              <a:off x="4456113" y="2881313"/>
              <a:ext cx="25400" cy="7778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ubicBezTo>
                    <a:pt x="3" y="12"/>
                    <a:pt x="4" y="11"/>
                    <a:pt x="4" y="1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solidFill>
              <a:srgbClr val="F4B08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76"/>
          <p:cNvGrpSpPr/>
          <p:nvPr/>
        </p:nvGrpSpPr>
        <p:grpSpPr>
          <a:xfrm>
            <a:off x="1190655" y="2607373"/>
            <a:ext cx="399406" cy="402689"/>
            <a:chOff x="5151438" y="4462463"/>
            <a:chExt cx="579437" cy="584200"/>
          </a:xfrm>
        </p:grpSpPr>
        <p:sp>
          <p:nvSpPr>
            <p:cNvPr id="1163" name="Google Shape;1163;p76"/>
            <p:cNvSpPr/>
            <p:nvPr/>
          </p:nvSpPr>
          <p:spPr>
            <a:xfrm>
              <a:off x="5302250" y="4589463"/>
              <a:ext cx="277800" cy="126900"/>
            </a:xfrm>
            <a:prstGeom prst="ellipse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76"/>
            <p:cNvSpPr/>
            <p:nvPr/>
          </p:nvSpPr>
          <p:spPr>
            <a:xfrm>
              <a:off x="5603875" y="4462463"/>
              <a:ext cx="126900" cy="76200"/>
            </a:xfrm>
            <a:prstGeom prst="ellipse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76"/>
            <p:cNvSpPr/>
            <p:nvPr/>
          </p:nvSpPr>
          <p:spPr>
            <a:xfrm>
              <a:off x="5603875" y="4500563"/>
              <a:ext cx="127000" cy="114300"/>
            </a:xfrm>
            <a:custGeom>
              <a:avLst/>
              <a:gdLst/>
              <a:ahLst/>
              <a:cxnLst/>
              <a:rect l="l" t="t" r="r" b="b"/>
              <a:pathLst>
                <a:path w="20" h="18" extrusionOk="0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76"/>
            <p:cNvSpPr/>
            <p:nvPr/>
          </p:nvSpPr>
          <p:spPr>
            <a:xfrm>
              <a:off x="5151438" y="4462463"/>
              <a:ext cx="126900" cy="76200"/>
            </a:xfrm>
            <a:prstGeom prst="ellipse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76"/>
            <p:cNvSpPr/>
            <p:nvPr/>
          </p:nvSpPr>
          <p:spPr>
            <a:xfrm>
              <a:off x="5151438" y="4500563"/>
              <a:ext cx="127000" cy="114300"/>
            </a:xfrm>
            <a:custGeom>
              <a:avLst/>
              <a:gdLst/>
              <a:ahLst/>
              <a:cxnLst/>
              <a:rect l="l" t="t" r="r" b="b"/>
              <a:pathLst>
                <a:path w="20" h="18" extrusionOk="0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76"/>
            <p:cNvSpPr/>
            <p:nvPr/>
          </p:nvSpPr>
          <p:spPr>
            <a:xfrm>
              <a:off x="5603875" y="4894263"/>
              <a:ext cx="126900" cy="76200"/>
            </a:xfrm>
            <a:prstGeom prst="ellipse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76"/>
            <p:cNvSpPr/>
            <p:nvPr/>
          </p:nvSpPr>
          <p:spPr>
            <a:xfrm>
              <a:off x="5603875" y="4932363"/>
              <a:ext cx="127000" cy="114300"/>
            </a:xfrm>
            <a:custGeom>
              <a:avLst/>
              <a:gdLst/>
              <a:ahLst/>
              <a:cxnLst/>
              <a:rect l="l" t="t" r="r" b="b"/>
              <a:pathLst>
                <a:path w="20" h="18" extrusionOk="0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76"/>
            <p:cNvSpPr/>
            <p:nvPr/>
          </p:nvSpPr>
          <p:spPr>
            <a:xfrm>
              <a:off x="5151438" y="4894263"/>
              <a:ext cx="126900" cy="76200"/>
            </a:xfrm>
            <a:prstGeom prst="ellipse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76"/>
            <p:cNvSpPr/>
            <p:nvPr/>
          </p:nvSpPr>
          <p:spPr>
            <a:xfrm>
              <a:off x="5151438" y="4932363"/>
              <a:ext cx="127000" cy="114300"/>
            </a:xfrm>
            <a:custGeom>
              <a:avLst/>
              <a:gdLst/>
              <a:ahLst/>
              <a:cxnLst/>
              <a:rect l="l" t="t" r="r" b="b"/>
              <a:pathLst>
                <a:path w="20" h="18" extrusionOk="0">
                  <a:moveTo>
                    <a:pt x="20" y="0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16" y="18"/>
                    <a:pt x="10" y="18"/>
                  </a:cubicBezTo>
                  <a:cubicBezTo>
                    <a:pt x="4" y="18"/>
                    <a:pt x="0" y="15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76"/>
            <p:cNvSpPr/>
            <p:nvPr/>
          </p:nvSpPr>
          <p:spPr>
            <a:xfrm>
              <a:off x="5302250" y="4754563"/>
              <a:ext cx="277812" cy="63500"/>
            </a:xfrm>
            <a:custGeom>
              <a:avLst/>
              <a:gdLst/>
              <a:ahLst/>
              <a:cxnLst/>
              <a:rect l="l" t="t" r="r" b="b"/>
              <a:pathLst>
                <a:path w="44" h="10" extrusionOk="0">
                  <a:moveTo>
                    <a:pt x="44" y="0"/>
                  </a:moveTo>
                  <a:cubicBezTo>
                    <a:pt x="44" y="6"/>
                    <a:pt x="34" y="10"/>
                    <a:pt x="22" y="10"/>
                  </a:cubicBezTo>
                  <a:cubicBezTo>
                    <a:pt x="10" y="10"/>
                    <a:pt x="0" y="6"/>
                    <a:pt x="0" y="0"/>
                  </a:cubicBezTo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76"/>
            <p:cNvSpPr/>
            <p:nvPr/>
          </p:nvSpPr>
          <p:spPr>
            <a:xfrm>
              <a:off x="5302250" y="4652963"/>
              <a:ext cx="277812" cy="266700"/>
            </a:xfrm>
            <a:custGeom>
              <a:avLst/>
              <a:gdLst/>
              <a:ahLst/>
              <a:cxnLst/>
              <a:rect l="l" t="t" r="r" b="b"/>
              <a:pathLst>
                <a:path w="44" h="42" extrusionOk="0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10" y="42"/>
                    <a:pt x="22" y="42"/>
                  </a:cubicBezTo>
                  <a:cubicBezTo>
                    <a:pt x="34" y="42"/>
                    <a:pt x="44" y="38"/>
                    <a:pt x="44" y="32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4" name="Google Shape;1174;p76"/>
            <p:cNvCxnSpPr/>
            <p:nvPr/>
          </p:nvCxnSpPr>
          <p:spPr>
            <a:xfrm>
              <a:off x="5214938" y="4614863"/>
              <a:ext cx="87300" cy="88800"/>
            </a:xfrm>
            <a:prstGeom prst="straightConnector1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76"/>
            <p:cNvCxnSpPr/>
            <p:nvPr/>
          </p:nvCxnSpPr>
          <p:spPr>
            <a:xfrm rot="10800000" flipH="1">
              <a:off x="5214938" y="4805463"/>
              <a:ext cx="87300" cy="88800"/>
            </a:xfrm>
            <a:prstGeom prst="straightConnector1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6" name="Google Shape;1176;p76"/>
            <p:cNvCxnSpPr/>
            <p:nvPr/>
          </p:nvCxnSpPr>
          <p:spPr>
            <a:xfrm flipH="1">
              <a:off x="5580075" y="4614863"/>
              <a:ext cx="87300" cy="88800"/>
            </a:xfrm>
            <a:prstGeom prst="straightConnector1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7" name="Google Shape;1177;p76"/>
            <p:cNvCxnSpPr/>
            <p:nvPr/>
          </p:nvCxnSpPr>
          <p:spPr>
            <a:xfrm rot="10800000">
              <a:off x="5580075" y="4805463"/>
              <a:ext cx="87300" cy="88800"/>
            </a:xfrm>
            <a:prstGeom prst="straightConnector1">
              <a:avLst/>
            </a:pr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78" name="Google Shape;1178;p76"/>
          <p:cNvGrpSpPr/>
          <p:nvPr/>
        </p:nvGrpSpPr>
        <p:grpSpPr>
          <a:xfrm>
            <a:off x="6871199" y="2786417"/>
            <a:ext cx="343228" cy="166078"/>
            <a:chOff x="5162550" y="5126038"/>
            <a:chExt cx="590550" cy="285750"/>
          </a:xfrm>
        </p:grpSpPr>
        <p:sp>
          <p:nvSpPr>
            <p:cNvPr id="1179" name="Google Shape;1179;p76"/>
            <p:cNvSpPr/>
            <p:nvPr/>
          </p:nvSpPr>
          <p:spPr>
            <a:xfrm>
              <a:off x="5162550" y="5126038"/>
              <a:ext cx="590550" cy="285750"/>
            </a:xfrm>
            <a:custGeom>
              <a:avLst/>
              <a:gdLst/>
              <a:ahLst/>
              <a:cxnLst/>
              <a:rect l="l" t="t" r="r" b="b"/>
              <a:pathLst>
                <a:path w="92" h="44" extrusionOk="0">
                  <a:moveTo>
                    <a:pt x="40" y="14"/>
                  </a:moveTo>
                  <a:cubicBezTo>
                    <a:pt x="40" y="14"/>
                    <a:pt x="34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42" y="44"/>
                    <a:pt x="50" y="0"/>
                    <a:pt x="70" y="0"/>
                  </a:cubicBezTo>
                  <a:cubicBezTo>
                    <a:pt x="82" y="0"/>
                    <a:pt x="92" y="10"/>
                    <a:pt x="92" y="22"/>
                  </a:cubicBezTo>
                  <a:cubicBezTo>
                    <a:pt x="92" y="34"/>
                    <a:pt x="82" y="44"/>
                    <a:pt x="70" y="44"/>
                  </a:cubicBezTo>
                  <a:cubicBezTo>
                    <a:pt x="58" y="44"/>
                    <a:pt x="52" y="34"/>
                    <a:pt x="52" y="34"/>
                  </a:cubicBezTo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76"/>
            <p:cNvSpPr/>
            <p:nvPr/>
          </p:nvSpPr>
          <p:spPr>
            <a:xfrm>
              <a:off x="5329238" y="5126038"/>
              <a:ext cx="109538" cy="92075"/>
            </a:xfrm>
            <a:custGeom>
              <a:avLst/>
              <a:gdLst/>
              <a:ahLst/>
              <a:cxnLst/>
              <a:rect l="l" t="t" r="r" b="b"/>
              <a:pathLst>
                <a:path w="69" h="58" extrusionOk="0">
                  <a:moveTo>
                    <a:pt x="0" y="45"/>
                  </a:moveTo>
                  <a:lnTo>
                    <a:pt x="57" y="58"/>
                  </a:lnTo>
                  <a:lnTo>
                    <a:pt x="69" y="0"/>
                  </a:lnTo>
                </a:path>
              </a:pathLst>
            </a:custGeom>
            <a:noFill/>
            <a:ln w="25400" cap="rnd" cmpd="sng">
              <a:solidFill>
                <a:srgbClr val="F4B0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1" name="Google Shape;1181;p76"/>
          <p:cNvSpPr txBox="1"/>
          <p:nvPr/>
        </p:nvSpPr>
        <p:spPr>
          <a:xfrm>
            <a:off x="7784299" y="3100775"/>
            <a:ext cx="7287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Infrastructure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82" name="Google Shape;1182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79450" y="2728792"/>
            <a:ext cx="295091" cy="295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9996" y="856196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79980" y="970496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47956" y="874051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33675" y="938347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1558" y="1024075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1671" y="1202797"/>
            <a:ext cx="157235" cy="1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6"/>
          <p:cNvSpPr txBox="1"/>
          <p:nvPr/>
        </p:nvSpPr>
        <p:spPr>
          <a:xfrm>
            <a:off x="6439305" y="638195"/>
            <a:ext cx="6750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A3838"/>
                </a:solidFill>
                <a:latin typeface="Proxima Nova"/>
                <a:ea typeface="Proxima Nova"/>
                <a:cs typeface="Proxima Nova"/>
                <a:sym typeface="Proxima Nova"/>
              </a:rPr>
              <a:t>US, Canada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0" name="Google Shape;1190;p76"/>
          <p:cNvSpPr txBox="1"/>
          <p:nvPr/>
        </p:nvSpPr>
        <p:spPr>
          <a:xfrm>
            <a:off x="7625145" y="833428"/>
            <a:ext cx="7314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A3838"/>
                </a:solidFill>
                <a:latin typeface="Proxima Nova"/>
                <a:ea typeface="Proxima Nova"/>
                <a:cs typeface="Proxima Nova"/>
                <a:sym typeface="Proxima Nova"/>
              </a:rPr>
              <a:t>UK, Ireland, Germany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1" name="Google Shape;1191;p76"/>
          <p:cNvSpPr txBox="1"/>
          <p:nvPr/>
        </p:nvSpPr>
        <p:spPr>
          <a:xfrm>
            <a:off x="7456652" y="1315550"/>
            <a:ext cx="6750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A3838"/>
                </a:solidFill>
                <a:latin typeface="Proxima Nova"/>
                <a:ea typeface="Proxima Nova"/>
                <a:cs typeface="Proxima Nova"/>
                <a:sym typeface="Proxima Nova"/>
              </a:rPr>
              <a:t>Saudi Arabia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2" name="Google Shape;1192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21871" y="1296625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45737" y="1002226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77354" y="1596551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21435" y="871991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60507" y="1328741"/>
            <a:ext cx="157235" cy="15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74541" y="1339677"/>
            <a:ext cx="157235" cy="1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76"/>
          <p:cNvSpPr/>
          <p:nvPr/>
        </p:nvSpPr>
        <p:spPr>
          <a:xfrm>
            <a:off x="151373" y="3610097"/>
            <a:ext cx="8754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 Commitment - Transform McDonald’s through Technology, Industry knowledge and Standardization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199" name="Google Shape;1199;p76"/>
          <p:cNvGrpSpPr/>
          <p:nvPr/>
        </p:nvGrpSpPr>
        <p:grpSpPr>
          <a:xfrm>
            <a:off x="2968947" y="3924472"/>
            <a:ext cx="2978634" cy="1069832"/>
            <a:chOff x="3958596" y="5299406"/>
            <a:chExt cx="3971512" cy="1156200"/>
          </a:xfrm>
        </p:grpSpPr>
        <p:cxnSp>
          <p:nvCxnSpPr>
            <p:cNvPr id="1200" name="Google Shape;1200;p76"/>
            <p:cNvCxnSpPr/>
            <p:nvPr/>
          </p:nvCxnSpPr>
          <p:spPr>
            <a:xfrm>
              <a:off x="3958596" y="5299406"/>
              <a:ext cx="0" cy="11562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1" name="Google Shape;1201;p76"/>
            <p:cNvCxnSpPr/>
            <p:nvPr/>
          </p:nvCxnSpPr>
          <p:spPr>
            <a:xfrm>
              <a:off x="7930108" y="5299406"/>
              <a:ext cx="0" cy="11562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02" name="Google Shape;1202;p76"/>
          <p:cNvSpPr txBox="1"/>
          <p:nvPr/>
        </p:nvSpPr>
        <p:spPr>
          <a:xfrm>
            <a:off x="341306" y="4333390"/>
            <a:ext cx="24867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Most appreciated Transition | ITSM | OCM</a:t>
            </a:r>
            <a:endParaRPr sz="11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3" name="Google Shape;1203;p76"/>
          <p:cNvSpPr txBox="1"/>
          <p:nvPr/>
        </p:nvSpPr>
        <p:spPr>
          <a:xfrm>
            <a:off x="3095370" y="4276725"/>
            <a:ext cx="26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Zero Maintenance Framework | ITPA</a:t>
            </a:r>
            <a:endParaRPr sz="11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QA Automation | Servicenow adoption</a:t>
            </a:r>
            <a:endParaRPr sz="11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4" name="Google Shape;1204;p76"/>
          <p:cNvSpPr txBox="1"/>
          <p:nvPr/>
        </p:nvSpPr>
        <p:spPr>
          <a:xfrm>
            <a:off x="5950471" y="4275694"/>
            <a:ext cx="3100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 SLA | Agile | DevOps | Legacy Modernization | Cloud Transformation | IPA</a:t>
            </a:r>
            <a:endParaRPr sz="1100">
              <a:solidFill>
                <a:schemeClr val="accen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5" name="Google Shape;1205;p76"/>
          <p:cNvSpPr txBox="1"/>
          <p:nvPr/>
        </p:nvSpPr>
        <p:spPr>
          <a:xfrm>
            <a:off x="6973709" y="1661200"/>
            <a:ext cx="6750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A3838"/>
                </a:solidFill>
                <a:latin typeface="Proxima Nova"/>
                <a:ea typeface="Proxima Nova"/>
                <a:cs typeface="Proxima Nova"/>
                <a:sym typeface="Proxima Nova"/>
              </a:rPr>
              <a:t>Mexico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6" name="Google Shape;1206;p76"/>
          <p:cNvSpPr txBox="1"/>
          <p:nvPr/>
        </p:nvSpPr>
        <p:spPr>
          <a:xfrm>
            <a:off x="8284799" y="1776175"/>
            <a:ext cx="6750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A3838"/>
                </a:solidFill>
                <a:latin typeface="Proxima Nova"/>
                <a:ea typeface="Proxima Nova"/>
                <a:cs typeface="Proxima Nova"/>
                <a:sym typeface="Proxima Nova"/>
              </a:rPr>
              <a:t>Australia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07" name="Google Shape;1207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4640" y="1724303"/>
            <a:ext cx="157235" cy="15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76"/>
          <p:cNvSpPr txBox="1"/>
          <p:nvPr/>
        </p:nvSpPr>
        <p:spPr>
          <a:xfrm>
            <a:off x="8020487" y="1463324"/>
            <a:ext cx="6750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A3838"/>
                </a:solidFill>
                <a:latin typeface="Proxima Nova"/>
                <a:ea typeface="Proxima Nova"/>
                <a:cs typeface="Proxima Nova"/>
                <a:sym typeface="Proxima Nova"/>
              </a:rPr>
              <a:t>India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09" name="Google Shape;1209;p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40641" y="2096603"/>
            <a:ext cx="157235" cy="15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76"/>
          <p:cNvSpPr txBox="1"/>
          <p:nvPr/>
        </p:nvSpPr>
        <p:spPr>
          <a:xfrm>
            <a:off x="8066285" y="2069401"/>
            <a:ext cx="11118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A3838"/>
                </a:solidFill>
                <a:latin typeface="Proxima Nova"/>
                <a:ea typeface="Proxima Nova"/>
                <a:cs typeface="Proxima Nova"/>
                <a:sym typeface="Proxima Nova"/>
              </a:rPr>
              <a:t>McDonald’s Location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11" name="Google Shape;1211;p7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45709" y="1897939"/>
            <a:ext cx="157235" cy="157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76"/>
          <p:cNvSpPr txBox="1"/>
          <p:nvPr/>
        </p:nvSpPr>
        <p:spPr>
          <a:xfrm>
            <a:off x="6887552" y="1961075"/>
            <a:ext cx="8778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A3838"/>
                </a:solidFill>
                <a:latin typeface="Proxima Nova"/>
                <a:ea typeface="Proxima Nova"/>
                <a:cs typeface="Proxima Nova"/>
                <a:sym typeface="Proxima Nova"/>
              </a:rPr>
              <a:t>Cognizant Delivery Location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3" name="Google Shape;1213;p76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GLOBAL PARTNERSHIP WITH MCDONALD’S </a:t>
            </a:r>
            <a:endParaRPr/>
          </a:p>
        </p:txBody>
      </p:sp>
      <p:sp>
        <p:nvSpPr>
          <p:cNvPr id="1214" name="Google Shape;1214;p76"/>
          <p:cNvSpPr/>
          <p:nvPr/>
        </p:nvSpPr>
        <p:spPr>
          <a:xfrm>
            <a:off x="75172" y="638663"/>
            <a:ext cx="6504900" cy="2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AM/AE                      AD /QE&amp;A               Consulting      Core Modernization     Infra          Intelligent Automation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77"/>
          <p:cNvGrpSpPr/>
          <p:nvPr/>
        </p:nvGrpSpPr>
        <p:grpSpPr>
          <a:xfrm>
            <a:off x="6933813" y="477557"/>
            <a:ext cx="2210175" cy="4284074"/>
            <a:chOff x="9238447" y="667512"/>
            <a:chExt cx="2946900" cy="5728138"/>
          </a:xfrm>
        </p:grpSpPr>
        <p:sp>
          <p:nvSpPr>
            <p:cNvPr id="1220" name="Google Shape;1220;p77"/>
            <p:cNvSpPr/>
            <p:nvPr/>
          </p:nvSpPr>
          <p:spPr>
            <a:xfrm>
              <a:off x="9296996" y="680650"/>
              <a:ext cx="2726400" cy="5715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77"/>
            <p:cNvSpPr txBox="1"/>
            <p:nvPr/>
          </p:nvSpPr>
          <p:spPr>
            <a:xfrm>
              <a:off x="9238447" y="835438"/>
              <a:ext cx="2946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Global Network Architecture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(OnGoing)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22" name="Google Shape;1222;p77"/>
            <p:cNvSpPr/>
            <p:nvPr/>
          </p:nvSpPr>
          <p:spPr>
            <a:xfrm>
              <a:off x="9283474" y="667512"/>
              <a:ext cx="1598100" cy="100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77"/>
            <p:cNvSpPr txBox="1"/>
            <p:nvPr/>
          </p:nvSpPr>
          <p:spPr>
            <a:xfrm>
              <a:off x="9274800" y="1774882"/>
              <a:ext cx="2770800" cy="17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Build an Integrated Platform or Portal to provide visibility and enable quick decision making for global initiatives executed by McDonald's Network Architecture Team. Include Data  Capture, Reporting  and Exception Workflows</a:t>
              </a:r>
              <a:endPara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224" name="Google Shape;1224;p7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62897" y="3762495"/>
              <a:ext cx="330440" cy="4623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5" name="Google Shape;1225;p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969609" y="3853175"/>
              <a:ext cx="330440" cy="4122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6" name="Google Shape;1226;p7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52416" y="4317604"/>
              <a:ext cx="354566" cy="425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7" name="Google Shape;1227;p7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89331" y="5154663"/>
              <a:ext cx="574746" cy="442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8" name="Google Shape;1228;p7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484036" y="3856137"/>
              <a:ext cx="748799" cy="368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9" name="Google Shape;1229;p7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416823" y="3831678"/>
              <a:ext cx="373843" cy="36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0" name="Google Shape;1230;p77"/>
            <p:cNvSpPr txBox="1"/>
            <p:nvPr/>
          </p:nvSpPr>
          <p:spPr>
            <a:xfrm>
              <a:off x="9681335" y="4317604"/>
              <a:ext cx="172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Data:</a:t>
              </a:r>
              <a:endParaRPr sz="1100"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Relational Database to store data</a:t>
              </a:r>
              <a:endParaRPr sz="1100"/>
            </a:p>
          </p:txBody>
        </p:sp>
        <p:sp>
          <p:nvSpPr>
            <p:cNvPr id="1231" name="Google Shape;1231;p77"/>
            <p:cNvSpPr txBox="1"/>
            <p:nvPr/>
          </p:nvSpPr>
          <p:spPr>
            <a:xfrm>
              <a:off x="9915234" y="5029022"/>
              <a:ext cx="20625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Cloud:</a:t>
              </a:r>
              <a:endParaRPr sz="1100"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Cloud platform to deploy application</a:t>
              </a:r>
              <a:endParaRPr sz="1100"/>
            </a:p>
          </p:txBody>
        </p:sp>
      </p:grpSp>
      <p:grpSp>
        <p:nvGrpSpPr>
          <p:cNvPr id="1232" name="Google Shape;1232;p77"/>
          <p:cNvGrpSpPr/>
          <p:nvPr/>
        </p:nvGrpSpPr>
        <p:grpSpPr>
          <a:xfrm>
            <a:off x="2404354" y="487412"/>
            <a:ext cx="2112526" cy="4275675"/>
            <a:chOff x="3199172" y="680649"/>
            <a:chExt cx="2816701" cy="5700900"/>
          </a:xfrm>
        </p:grpSpPr>
        <p:sp>
          <p:nvSpPr>
            <p:cNvPr id="1233" name="Google Shape;1233;p77"/>
            <p:cNvSpPr/>
            <p:nvPr/>
          </p:nvSpPr>
          <p:spPr>
            <a:xfrm>
              <a:off x="3199173" y="680649"/>
              <a:ext cx="2816700" cy="57009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77"/>
            <p:cNvSpPr txBox="1"/>
            <p:nvPr/>
          </p:nvSpPr>
          <p:spPr>
            <a:xfrm>
              <a:off x="3301971" y="779998"/>
              <a:ext cx="23589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MHQ – Day Pass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(In Production)</a:t>
              </a:r>
              <a:endParaRPr sz="1400" b="1">
                <a:solidFill>
                  <a:srgbClr val="C43E0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35" name="Google Shape;1235;p77"/>
            <p:cNvSpPr/>
            <p:nvPr/>
          </p:nvSpPr>
          <p:spPr>
            <a:xfrm>
              <a:off x="3199172" y="681347"/>
              <a:ext cx="1713300" cy="100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77"/>
            <p:cNvSpPr txBox="1"/>
            <p:nvPr/>
          </p:nvSpPr>
          <p:spPr>
            <a:xfrm>
              <a:off x="3246733" y="1670200"/>
              <a:ext cx="2684400" cy="201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Healthy Day Check Mobile solution asking staff (employees, contractors, vendors, suppliers and visitors) a series of questions before coming to the office in order to determine if they are at risk of currently being infected with Covid-19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237" name="Google Shape;1237;p7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348739" y="3616213"/>
              <a:ext cx="343847" cy="435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8" name="Google Shape;1238;p77" descr="A picture containing diagram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321462" y="4106849"/>
              <a:ext cx="2173460" cy="646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77" descr="A picture containing graphical user interface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71514" y="4808346"/>
              <a:ext cx="2219812" cy="555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0" name="Google Shape;1240;p7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205567" y="3647537"/>
              <a:ext cx="748799" cy="368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1" name="Google Shape;1241;p77"/>
          <p:cNvGrpSpPr/>
          <p:nvPr/>
        </p:nvGrpSpPr>
        <p:grpSpPr>
          <a:xfrm>
            <a:off x="4583225" y="476798"/>
            <a:ext cx="2271375" cy="4286250"/>
            <a:chOff x="6104334" y="666497"/>
            <a:chExt cx="3028500" cy="5715000"/>
          </a:xfrm>
        </p:grpSpPr>
        <p:sp>
          <p:nvSpPr>
            <p:cNvPr id="1242" name="Google Shape;1242;p77"/>
            <p:cNvSpPr/>
            <p:nvPr/>
          </p:nvSpPr>
          <p:spPr>
            <a:xfrm>
              <a:off x="6116885" y="666497"/>
              <a:ext cx="2935800" cy="5715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77"/>
            <p:cNvSpPr txBox="1"/>
            <p:nvPr/>
          </p:nvSpPr>
          <p:spPr>
            <a:xfrm>
              <a:off x="6104334" y="834433"/>
              <a:ext cx="30285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Franchisee Management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(Ongoing)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244" name="Google Shape;1244;p77"/>
            <p:cNvSpPr/>
            <p:nvPr/>
          </p:nvSpPr>
          <p:spPr>
            <a:xfrm>
              <a:off x="6119434" y="666497"/>
              <a:ext cx="2057400" cy="1005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77"/>
            <p:cNvSpPr txBox="1"/>
            <p:nvPr/>
          </p:nvSpPr>
          <p:spPr>
            <a:xfrm>
              <a:off x="6105782" y="1575688"/>
              <a:ext cx="2831100" cy="16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Part of MF Retirement Initiative, this involves re-writing of the application for Franchise Management into a cloud-native microservices based Azure solution leveraging Agile DevOps thereby leading to faster deployment &amp; time-to-market</a:t>
              </a:r>
              <a:endPara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246" name="Google Shape;1246;p77" descr="A picture containing graphical user interface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 b="13404"/>
            <a:stretch/>
          </p:blipFill>
          <p:spPr>
            <a:xfrm>
              <a:off x="6241633" y="5828267"/>
              <a:ext cx="2219833" cy="480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7" name="Google Shape;1247;p7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262089" y="3448976"/>
              <a:ext cx="412903" cy="435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8" name="Google Shape;1248;p77" descr="A picture containing diagram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266367" y="4760961"/>
              <a:ext cx="2390161" cy="646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77" descr="Image result for scm git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212060" y="5404948"/>
              <a:ext cx="813816" cy="339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77" descr="Diagram, icon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055126" y="4090894"/>
              <a:ext cx="623596" cy="60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1" name="Google Shape;1251;p77" descr="Icon&#10;&#10;Description automatically generated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6723333" y="3360334"/>
              <a:ext cx="718767" cy="612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77" descr="A picture containing logo&#10;&#10;Description automatically generat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972677" y="4096038"/>
              <a:ext cx="732419" cy="588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77" descr="A picture containing icon&#10;&#10;Description automatically generated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579803" y="3395149"/>
              <a:ext cx="1357166" cy="588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77" descr="Text&#10;&#10;Description automatically generat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743047" y="5340604"/>
              <a:ext cx="1060516" cy="539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7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60489" y="4206108"/>
              <a:ext cx="748799" cy="3687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6" name="Google Shape;1256;p77"/>
          <p:cNvGrpSpPr/>
          <p:nvPr/>
        </p:nvGrpSpPr>
        <p:grpSpPr>
          <a:xfrm>
            <a:off x="125155" y="477581"/>
            <a:ext cx="2309758" cy="4284202"/>
            <a:chOff x="160256" y="667512"/>
            <a:chExt cx="3079677" cy="5688000"/>
          </a:xfrm>
        </p:grpSpPr>
        <p:sp>
          <p:nvSpPr>
            <p:cNvPr id="1257" name="Google Shape;1257;p77"/>
            <p:cNvSpPr txBox="1"/>
            <p:nvPr/>
          </p:nvSpPr>
          <p:spPr>
            <a:xfrm>
              <a:off x="163380" y="835438"/>
              <a:ext cx="3061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Calibri"/>
                  <a:ea typeface="Calibri"/>
                  <a:cs typeface="Calibri"/>
                  <a:sym typeface="Calibri"/>
                </a:rPr>
                <a:t>Sales Modernization Program </a:t>
              </a:r>
              <a:endParaRPr sz="1400">
                <a:solidFill>
                  <a:srgbClr val="C43E0F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Calibri"/>
                  <a:ea typeface="Calibri"/>
                  <a:cs typeface="Calibri"/>
                  <a:sym typeface="Calibri"/>
                </a:rPr>
                <a:t>(In Production)</a:t>
              </a:r>
              <a:endParaRPr sz="1400">
                <a:solidFill>
                  <a:srgbClr val="C43E0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8" name="Google Shape;1258;p77"/>
            <p:cNvGrpSpPr/>
            <p:nvPr/>
          </p:nvGrpSpPr>
          <p:grpSpPr>
            <a:xfrm>
              <a:off x="160256" y="667512"/>
              <a:ext cx="2914905" cy="5688000"/>
              <a:chOff x="160256" y="667512"/>
              <a:chExt cx="2914905" cy="5688000"/>
            </a:xfrm>
          </p:grpSpPr>
          <p:sp>
            <p:nvSpPr>
              <p:cNvPr id="1259" name="Google Shape;1259;p77"/>
              <p:cNvSpPr/>
              <p:nvPr/>
            </p:nvSpPr>
            <p:spPr>
              <a:xfrm>
                <a:off x="160256" y="667512"/>
                <a:ext cx="2910900" cy="5688000"/>
              </a:xfrm>
              <a:prstGeom prst="rect">
                <a:avLst/>
              </a:prstGeom>
              <a:solidFill>
                <a:schemeClr val="lt1"/>
              </a:solidFill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77"/>
              <p:cNvSpPr txBox="1"/>
              <p:nvPr/>
            </p:nvSpPr>
            <p:spPr>
              <a:xfrm>
                <a:off x="283700" y="1692750"/>
                <a:ext cx="2787300" cy="195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Re-writing a 40 year old MF system responsible for collecting, consolidating and reporting McDonald’s world-wide sales into a mobile compatible single window, highly responsive resilient and scalable cloud based digital ecosystem called: McDonald’s Global Sales</a:t>
                </a:r>
                <a:endParaRPr sz="1000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  <p:sp>
            <p:nvSpPr>
              <p:cNvPr id="1261" name="Google Shape;1261;p77"/>
              <p:cNvSpPr/>
              <p:nvPr/>
            </p:nvSpPr>
            <p:spPr>
              <a:xfrm>
                <a:off x="160256" y="667512"/>
                <a:ext cx="2057400" cy="1005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62" name="Google Shape;1262;p77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329507" y="3577744"/>
                <a:ext cx="549188" cy="536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3" name="Google Shape;1263;p77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1248071" y="3575491"/>
                <a:ext cx="590857" cy="5251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4" name="Google Shape;1264;p77"/>
              <p:cNvSpPr txBox="1"/>
              <p:nvPr/>
            </p:nvSpPr>
            <p:spPr>
              <a:xfrm>
                <a:off x="242972" y="4185998"/>
                <a:ext cx="735300" cy="32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API Gateway</a:t>
                </a:r>
                <a:endParaRPr sz="1100"/>
              </a:p>
            </p:txBody>
          </p:sp>
          <p:sp>
            <p:nvSpPr>
              <p:cNvPr id="1265" name="Google Shape;1265;p77"/>
              <p:cNvSpPr txBox="1"/>
              <p:nvPr/>
            </p:nvSpPr>
            <p:spPr>
              <a:xfrm>
                <a:off x="1088903" y="4133577"/>
                <a:ext cx="1027500" cy="43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Elastic Container</a:t>
                </a:r>
                <a:endParaRPr sz="1100"/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Service</a:t>
                </a:r>
                <a:endParaRPr sz="1100"/>
              </a:p>
            </p:txBody>
          </p:sp>
          <p:pic>
            <p:nvPicPr>
              <p:cNvPr id="1266" name="Google Shape;1266;p77"/>
              <p:cNvPicPr preferRelativeResize="0"/>
              <p:nvPr/>
            </p:nvPicPr>
            <p:blipFill rotWithShape="1">
              <a:blip r:embed="rId20">
                <a:alphaModFix/>
              </a:blip>
              <a:srcRect/>
              <a:stretch/>
            </p:blipFill>
            <p:spPr>
              <a:xfrm>
                <a:off x="2266086" y="3577745"/>
                <a:ext cx="522913" cy="536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7" name="Google Shape;1267;p77"/>
              <p:cNvPicPr preferRelativeResize="0"/>
              <p:nvPr/>
            </p:nvPicPr>
            <p:blipFill rotWithShape="1">
              <a:blip r:embed="rId21">
                <a:alphaModFix/>
              </a:blip>
              <a:srcRect/>
              <a:stretch/>
            </p:blipFill>
            <p:spPr>
              <a:xfrm>
                <a:off x="332294" y="4588386"/>
                <a:ext cx="542564" cy="5425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8" name="Google Shape;1268;p77"/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2274216" y="5145522"/>
                <a:ext cx="522913" cy="5360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69" name="Google Shape;1269;p77"/>
              <p:cNvSpPr txBox="1"/>
              <p:nvPr/>
            </p:nvSpPr>
            <p:spPr>
              <a:xfrm>
                <a:off x="1970913" y="4186129"/>
                <a:ext cx="1100100" cy="32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AWS </a:t>
                </a:r>
                <a:endParaRPr sz="1100"/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Lambda</a:t>
                </a:r>
                <a:endParaRPr sz="1100"/>
              </a:p>
            </p:txBody>
          </p:sp>
          <p:sp>
            <p:nvSpPr>
              <p:cNvPr id="1270" name="Google Shape;1270;p77"/>
              <p:cNvSpPr txBox="1"/>
              <p:nvPr/>
            </p:nvSpPr>
            <p:spPr>
              <a:xfrm>
                <a:off x="2085761" y="5701991"/>
                <a:ext cx="989400" cy="32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Simple Storage </a:t>
                </a:r>
                <a:endParaRPr sz="1100"/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Service (S3)</a:t>
                </a:r>
                <a:endParaRPr sz="1100"/>
              </a:p>
            </p:txBody>
          </p:sp>
          <p:sp>
            <p:nvSpPr>
              <p:cNvPr id="1271" name="Google Shape;1271;p77"/>
              <p:cNvSpPr txBox="1"/>
              <p:nvPr/>
            </p:nvSpPr>
            <p:spPr>
              <a:xfrm>
                <a:off x="242972" y="5235529"/>
                <a:ext cx="846000" cy="32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ElastiCache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Redis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72" name="Google Shape;1272;p77"/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1305086" y="4581957"/>
                <a:ext cx="608132" cy="5293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73" name="Google Shape;1273;p77"/>
              <p:cNvSpPr txBox="1"/>
              <p:nvPr/>
            </p:nvSpPr>
            <p:spPr>
              <a:xfrm>
                <a:off x="941079" y="5276002"/>
                <a:ext cx="1480500" cy="21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CloudFront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274" name="Google Shape;1274;p77" descr="Image result for scm git"/>
              <p:cNvPicPr preferRelativeResize="0"/>
              <p:nvPr/>
            </p:nvPicPr>
            <p:blipFill rotWithShape="1">
              <a:blip r:embed="rId24">
                <a:alphaModFix/>
              </a:blip>
              <a:srcRect/>
              <a:stretch/>
            </p:blipFill>
            <p:spPr>
              <a:xfrm>
                <a:off x="2281341" y="4704465"/>
                <a:ext cx="692936" cy="2893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5" name="Google Shape;1275;p77" descr="A picture containing graphical user interface&#10;&#10;Description automatically generated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243872" y="5582834"/>
                <a:ext cx="1727041" cy="5552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276" name="Google Shape;1276;p77"/>
            <p:cNvSpPr txBox="1"/>
            <p:nvPr/>
          </p:nvSpPr>
          <p:spPr>
            <a:xfrm>
              <a:off x="178733" y="835400"/>
              <a:ext cx="3061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Sales Modernization Program </a:t>
              </a:r>
              <a:endParaRPr sz="1400">
                <a:solidFill>
                  <a:srgbClr val="C43E0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>
                  <a:solidFill>
                    <a:srgbClr val="C43E0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(In Production)</a:t>
              </a:r>
              <a:endParaRPr sz="1400">
                <a:solidFill>
                  <a:srgbClr val="C43E0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277" name="Google Shape;1277;p7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MAJOR DIGITAL PROGRAMS IN MCDONALD'S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AREAS OF FOCUS</a:t>
            </a:r>
            <a:endParaRPr/>
          </a:p>
        </p:txBody>
      </p:sp>
      <p:sp>
        <p:nvSpPr>
          <p:cNvPr id="1283" name="Google Shape;1283;p78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can we help?</a:t>
            </a:r>
            <a:endParaRPr/>
          </a:p>
        </p:txBody>
      </p:sp>
      <p:sp>
        <p:nvSpPr>
          <p:cNvPr id="1284" name="Google Shape;1284;p78"/>
          <p:cNvSpPr txBox="1"/>
          <p:nvPr/>
        </p:nvSpPr>
        <p:spPr>
          <a:xfrm>
            <a:off x="754050" y="3187550"/>
            <a:ext cx="3205200" cy="618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Define a model for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new products to scale and launch globally</a:t>
            </a:r>
            <a:endParaRPr b="1"/>
          </a:p>
        </p:txBody>
      </p:sp>
      <p:sp>
        <p:nvSpPr>
          <p:cNvPr id="1285" name="Google Shape;1285;p78"/>
          <p:cNvSpPr/>
          <p:nvPr/>
        </p:nvSpPr>
        <p:spPr>
          <a:xfrm>
            <a:off x="1237752" y="1155502"/>
            <a:ext cx="415200" cy="752700"/>
          </a:xfrm>
          <a:prstGeom prst="chevron">
            <a:avLst>
              <a:gd name="adj" fmla="val 67027"/>
            </a:avLst>
          </a:prstGeom>
          <a:solidFill>
            <a:srgbClr val="DB0006"/>
          </a:solidFill>
          <a:ln w="9525" cap="flat" cmpd="sng">
            <a:solidFill>
              <a:srgbClr val="DB00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6" name="Google Shape;1286;p78"/>
          <p:cNvPicPr preferRelativeResize="0"/>
          <p:nvPr/>
        </p:nvPicPr>
        <p:blipFill rotWithShape="1">
          <a:blip r:embed="rId3">
            <a:alphaModFix/>
          </a:blip>
          <a:srcRect l="9"/>
          <a:stretch/>
        </p:blipFill>
        <p:spPr>
          <a:xfrm rot="-5264524">
            <a:off x="678569" y="1424205"/>
            <a:ext cx="1051457" cy="10480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7" name="Google Shape;1287;p78"/>
          <p:cNvCxnSpPr/>
          <p:nvPr/>
        </p:nvCxnSpPr>
        <p:spPr>
          <a:xfrm rot="10800000">
            <a:off x="421048" y="1527352"/>
            <a:ext cx="1095000" cy="9000"/>
          </a:xfrm>
          <a:prstGeom prst="straightConnector1">
            <a:avLst/>
          </a:prstGeom>
          <a:noFill/>
          <a:ln w="152400" cap="flat" cmpd="sng">
            <a:solidFill>
              <a:srgbClr val="DB000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88" name="Google Shape;12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125" y="1039027"/>
            <a:ext cx="526393" cy="5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243" y="1039027"/>
            <a:ext cx="526393" cy="5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4954" y="1037992"/>
            <a:ext cx="528450" cy="530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78"/>
          <p:cNvSpPr/>
          <p:nvPr/>
        </p:nvSpPr>
        <p:spPr>
          <a:xfrm>
            <a:off x="2631225" y="1648038"/>
            <a:ext cx="767100" cy="51300"/>
          </a:xfrm>
          <a:prstGeom prst="rect">
            <a:avLst/>
          </a:prstGeom>
          <a:gradFill>
            <a:gsLst>
              <a:gs pos="0">
                <a:srgbClr val="FFC000"/>
              </a:gs>
              <a:gs pos="50000">
                <a:srgbClr val="DB0006"/>
              </a:gs>
              <a:gs pos="100000">
                <a:srgbClr val="DB0006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78"/>
          <p:cNvSpPr/>
          <p:nvPr/>
        </p:nvSpPr>
        <p:spPr>
          <a:xfrm>
            <a:off x="4773075" y="1648038"/>
            <a:ext cx="767100" cy="51300"/>
          </a:xfrm>
          <a:prstGeom prst="rect">
            <a:avLst/>
          </a:prstGeom>
          <a:gradFill>
            <a:gsLst>
              <a:gs pos="0">
                <a:srgbClr val="FFC000"/>
              </a:gs>
              <a:gs pos="50000">
                <a:srgbClr val="DB0006"/>
              </a:gs>
              <a:gs pos="100000">
                <a:srgbClr val="DB0006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78"/>
          <p:cNvSpPr/>
          <p:nvPr/>
        </p:nvSpPr>
        <p:spPr>
          <a:xfrm>
            <a:off x="6910550" y="1648038"/>
            <a:ext cx="767100" cy="51300"/>
          </a:xfrm>
          <a:prstGeom prst="rect">
            <a:avLst/>
          </a:prstGeom>
          <a:gradFill>
            <a:gsLst>
              <a:gs pos="0">
                <a:srgbClr val="FFC000"/>
              </a:gs>
              <a:gs pos="50000">
                <a:srgbClr val="DB0006"/>
              </a:gs>
              <a:gs pos="100000">
                <a:srgbClr val="DB0006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78"/>
          <p:cNvSpPr txBox="1"/>
          <p:nvPr/>
        </p:nvSpPr>
        <p:spPr>
          <a:xfrm>
            <a:off x="2079425" y="1778900"/>
            <a:ext cx="18795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Creating dedicated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Product Support teams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5" name="Google Shape;1295;p78"/>
          <p:cNvSpPr txBox="1"/>
          <p:nvPr/>
        </p:nvSpPr>
        <p:spPr>
          <a:xfrm>
            <a:off x="4235787" y="1779925"/>
            <a:ext cx="18471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Agility to move to new markets &amp; Ability to quickly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replicate and scale for global launches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6" name="Google Shape;1296;p78"/>
          <p:cNvSpPr txBox="1"/>
          <p:nvPr/>
        </p:nvSpPr>
        <p:spPr>
          <a:xfrm>
            <a:off x="6270050" y="1779925"/>
            <a:ext cx="2048100" cy="1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Assuring Quality of the work delivered, by achieving Predictability, Dependability and Repetitiveness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7" name="Google Shape;1297;p78"/>
          <p:cNvSpPr txBox="1"/>
          <p:nvPr/>
        </p:nvSpPr>
        <p:spPr>
          <a:xfrm>
            <a:off x="4169850" y="3187550"/>
            <a:ext cx="4439400" cy="618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Repeatable approach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with clear KPIs to enable quality in the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ongoing product development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&amp; 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support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2" name="Google Shape;1302;p79"/>
          <p:cNvCxnSpPr/>
          <p:nvPr/>
        </p:nvCxnSpPr>
        <p:spPr>
          <a:xfrm>
            <a:off x="3211600" y="2272900"/>
            <a:ext cx="51759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303" name="Google Shape;1303;p79"/>
          <p:cNvPicPr preferRelativeResize="0"/>
          <p:nvPr/>
        </p:nvPicPr>
        <p:blipFill rotWithShape="1">
          <a:blip r:embed="rId3">
            <a:alphaModFix/>
          </a:blip>
          <a:srcRect l="3250" t="22417" r="3334" b="17899"/>
          <a:stretch/>
        </p:blipFill>
        <p:spPr>
          <a:xfrm>
            <a:off x="2539124" y="556125"/>
            <a:ext cx="6224271" cy="187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79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VALUE DELIVERY</a:t>
            </a:r>
            <a:endParaRPr/>
          </a:p>
        </p:txBody>
      </p:sp>
      <p:sp>
        <p:nvSpPr>
          <p:cNvPr id="1305" name="Google Shape;1305;p79"/>
          <p:cNvSpPr/>
          <p:nvPr/>
        </p:nvSpPr>
        <p:spPr>
          <a:xfrm>
            <a:off x="2590150" y="1266975"/>
            <a:ext cx="912300" cy="15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5C068C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DISCOVERY SPRINT</a:t>
            </a:r>
            <a:endParaRPr sz="800" b="1">
              <a:solidFill>
                <a:srgbClr val="5C068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6" name="Google Shape;1306;p79"/>
          <p:cNvSpPr/>
          <p:nvPr/>
        </p:nvSpPr>
        <p:spPr>
          <a:xfrm>
            <a:off x="3609646" y="657500"/>
            <a:ext cx="49656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5C068C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DISCOVERY BACKLOG OPPORTUNITIES / PROBLEMS TO SOLVE / HYPOTHESIS / DESIGN</a:t>
            </a:r>
            <a:endParaRPr sz="800" b="1">
              <a:solidFill>
                <a:srgbClr val="5C068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7" name="Google Shape;1307;p79"/>
          <p:cNvSpPr/>
          <p:nvPr/>
        </p:nvSpPr>
        <p:spPr>
          <a:xfrm>
            <a:off x="4591085" y="1266975"/>
            <a:ext cx="37038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C800A1"/>
                </a:solidFill>
                <a:latin typeface="Proxima Nova"/>
                <a:ea typeface="Proxima Nova"/>
                <a:cs typeface="Proxima Nova"/>
                <a:sym typeface="Proxima Nova"/>
              </a:rPr>
              <a:t>DISCOVERY BACKLOG PRODUCTION RELEASES</a:t>
            </a:r>
            <a:endParaRPr sz="800" b="1">
              <a:solidFill>
                <a:srgbClr val="C800A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8" name="Google Shape;1308;p79"/>
          <p:cNvSpPr/>
          <p:nvPr/>
        </p:nvSpPr>
        <p:spPr>
          <a:xfrm>
            <a:off x="4072365" y="1707688"/>
            <a:ext cx="518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SPRINT 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#D0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9" name="Google Shape;1309;p79"/>
          <p:cNvSpPr/>
          <p:nvPr/>
        </p:nvSpPr>
        <p:spPr>
          <a:xfrm>
            <a:off x="4841682" y="1707691"/>
            <a:ext cx="518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SPRINT 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#D1S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0" name="Google Shape;1310;p79"/>
          <p:cNvSpPr/>
          <p:nvPr/>
        </p:nvSpPr>
        <p:spPr>
          <a:xfrm>
            <a:off x="5594388" y="1707691"/>
            <a:ext cx="5523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SPRINT 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#D2S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1" name="Google Shape;1311;p79"/>
          <p:cNvSpPr/>
          <p:nvPr/>
        </p:nvSpPr>
        <p:spPr>
          <a:xfrm>
            <a:off x="6811871" y="2153055"/>
            <a:ext cx="19617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MINIMAL VIABLE PRODUCT</a:t>
            </a:r>
            <a:endParaRPr sz="800" b="1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2" name="Google Shape;1312;p79"/>
          <p:cNvSpPr/>
          <p:nvPr/>
        </p:nvSpPr>
        <p:spPr>
          <a:xfrm>
            <a:off x="6339999" y="1707700"/>
            <a:ext cx="518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SPRINT #D32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3" name="Google Shape;1313;p79"/>
          <p:cNvSpPr/>
          <p:nvPr/>
        </p:nvSpPr>
        <p:spPr>
          <a:xfrm>
            <a:off x="7112845" y="1707691"/>
            <a:ext cx="518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SPRINT #D4S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4" name="Google Shape;1314;p79"/>
          <p:cNvSpPr/>
          <p:nvPr/>
        </p:nvSpPr>
        <p:spPr>
          <a:xfrm>
            <a:off x="7885707" y="1707688"/>
            <a:ext cx="518700" cy="1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SPRINT 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Proxima Nova"/>
                <a:ea typeface="Proxima Nova"/>
                <a:cs typeface="Proxima Nova"/>
                <a:sym typeface="Proxima Nova"/>
              </a:rPr>
              <a:t>#D5S</a:t>
            </a:r>
            <a:endParaRPr sz="7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15" name="Google Shape;1315;p79"/>
          <p:cNvPicPr preferRelativeResize="0"/>
          <p:nvPr/>
        </p:nvPicPr>
        <p:blipFill rotWithShape="1">
          <a:blip r:embed="rId4">
            <a:alphaModFix/>
          </a:blip>
          <a:srcRect l="25522" t="51489" r="65129" b="28926"/>
          <a:stretch/>
        </p:blipFill>
        <p:spPr>
          <a:xfrm>
            <a:off x="2357550" y="2431286"/>
            <a:ext cx="675948" cy="7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79"/>
          <p:cNvPicPr preferRelativeResize="0"/>
          <p:nvPr/>
        </p:nvPicPr>
        <p:blipFill rotWithShape="1">
          <a:blip r:embed="rId4">
            <a:alphaModFix/>
          </a:blip>
          <a:srcRect l="25522" t="51489" r="65129" b="28926"/>
          <a:stretch/>
        </p:blipFill>
        <p:spPr>
          <a:xfrm>
            <a:off x="3048788" y="2431286"/>
            <a:ext cx="675948" cy="7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79"/>
          <p:cNvPicPr preferRelativeResize="0"/>
          <p:nvPr/>
        </p:nvPicPr>
        <p:blipFill rotWithShape="1">
          <a:blip r:embed="rId4">
            <a:alphaModFix/>
          </a:blip>
          <a:srcRect l="25522" t="51489" r="65129" b="28926"/>
          <a:stretch/>
        </p:blipFill>
        <p:spPr>
          <a:xfrm>
            <a:off x="3740025" y="2431286"/>
            <a:ext cx="675948" cy="7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79"/>
          <p:cNvPicPr preferRelativeResize="0"/>
          <p:nvPr/>
        </p:nvPicPr>
        <p:blipFill rotWithShape="1">
          <a:blip r:embed="rId4">
            <a:alphaModFix/>
          </a:blip>
          <a:srcRect l="25522" t="51489" r="65129" b="28926"/>
          <a:stretch/>
        </p:blipFill>
        <p:spPr>
          <a:xfrm>
            <a:off x="4431262" y="2431286"/>
            <a:ext cx="675948" cy="7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79"/>
          <p:cNvPicPr preferRelativeResize="0"/>
          <p:nvPr/>
        </p:nvPicPr>
        <p:blipFill rotWithShape="1">
          <a:blip r:embed="rId4">
            <a:alphaModFix/>
          </a:blip>
          <a:srcRect l="25522" t="51489" r="65129" b="28926"/>
          <a:stretch/>
        </p:blipFill>
        <p:spPr>
          <a:xfrm>
            <a:off x="5122500" y="2431286"/>
            <a:ext cx="675948" cy="7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79"/>
          <p:cNvPicPr preferRelativeResize="0"/>
          <p:nvPr/>
        </p:nvPicPr>
        <p:blipFill rotWithShape="1">
          <a:blip r:embed="rId4">
            <a:alphaModFix/>
          </a:blip>
          <a:srcRect l="25522" t="51489" r="65129" b="28926"/>
          <a:stretch/>
        </p:blipFill>
        <p:spPr>
          <a:xfrm>
            <a:off x="5813737" y="2431286"/>
            <a:ext cx="675948" cy="7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79"/>
          <p:cNvPicPr preferRelativeResize="0"/>
          <p:nvPr/>
        </p:nvPicPr>
        <p:blipFill rotWithShape="1">
          <a:blip r:embed="rId4">
            <a:alphaModFix/>
          </a:blip>
          <a:srcRect l="25522" t="51489" r="65129" b="28926"/>
          <a:stretch/>
        </p:blipFill>
        <p:spPr>
          <a:xfrm>
            <a:off x="6504974" y="2431286"/>
            <a:ext cx="675948" cy="7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79"/>
          <p:cNvPicPr preferRelativeResize="0"/>
          <p:nvPr/>
        </p:nvPicPr>
        <p:blipFill rotWithShape="1">
          <a:blip r:embed="rId4">
            <a:alphaModFix/>
          </a:blip>
          <a:srcRect l="25522" t="51489" r="65129" b="28926"/>
          <a:stretch/>
        </p:blipFill>
        <p:spPr>
          <a:xfrm>
            <a:off x="7196212" y="2431286"/>
            <a:ext cx="675948" cy="7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79"/>
          <p:cNvPicPr preferRelativeResize="0"/>
          <p:nvPr/>
        </p:nvPicPr>
        <p:blipFill rotWithShape="1">
          <a:blip r:embed="rId4">
            <a:alphaModFix/>
          </a:blip>
          <a:srcRect l="25522" t="51489" r="65129" b="28926"/>
          <a:stretch/>
        </p:blipFill>
        <p:spPr>
          <a:xfrm>
            <a:off x="7887449" y="2431286"/>
            <a:ext cx="675948" cy="7158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79"/>
          <p:cNvCxnSpPr/>
          <p:nvPr/>
        </p:nvCxnSpPr>
        <p:spPr>
          <a:xfrm rot="10800000" flipH="1">
            <a:off x="2685123" y="3111115"/>
            <a:ext cx="5872800" cy="4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stealth" w="med" len="med"/>
          </a:ln>
        </p:spPr>
      </p:cxnSp>
      <p:grpSp>
        <p:nvGrpSpPr>
          <p:cNvPr id="1325" name="Google Shape;1325;p79"/>
          <p:cNvGrpSpPr/>
          <p:nvPr/>
        </p:nvGrpSpPr>
        <p:grpSpPr>
          <a:xfrm>
            <a:off x="6069447" y="3585405"/>
            <a:ext cx="2436982" cy="244393"/>
            <a:chOff x="5254550" y="4169675"/>
            <a:chExt cx="2279044" cy="217200"/>
          </a:xfrm>
        </p:grpSpPr>
        <p:grpSp>
          <p:nvGrpSpPr>
            <p:cNvPr id="1326" name="Google Shape;1326;p79"/>
            <p:cNvGrpSpPr/>
            <p:nvPr/>
          </p:nvGrpSpPr>
          <p:grpSpPr>
            <a:xfrm>
              <a:off x="5254550" y="4169675"/>
              <a:ext cx="2279044" cy="217200"/>
              <a:chOff x="5254550" y="4169675"/>
              <a:chExt cx="2279044" cy="217200"/>
            </a:xfrm>
          </p:grpSpPr>
          <p:sp>
            <p:nvSpPr>
              <p:cNvPr id="1327" name="Google Shape;1327;p79"/>
              <p:cNvSpPr/>
              <p:nvPr/>
            </p:nvSpPr>
            <p:spPr>
              <a:xfrm>
                <a:off x="5254550" y="4169675"/>
                <a:ext cx="605394" cy="217188"/>
              </a:xfrm>
              <a:prstGeom prst="flowChartTerminator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79"/>
              <p:cNvSpPr/>
              <p:nvPr/>
            </p:nvSpPr>
            <p:spPr>
              <a:xfrm>
                <a:off x="6928200" y="4169675"/>
                <a:ext cx="605394" cy="217188"/>
              </a:xfrm>
              <a:prstGeom prst="flowChartTerminator">
                <a:avLst/>
              </a:prstGeom>
              <a:noFill/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79"/>
              <p:cNvSpPr/>
              <p:nvPr/>
            </p:nvSpPr>
            <p:spPr>
              <a:xfrm>
                <a:off x="5757150" y="4169675"/>
                <a:ext cx="1359300" cy="2172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30" name="Google Shape;1330;p79"/>
            <p:cNvCxnSpPr>
              <a:endCxn id="1328" idx="0"/>
            </p:cNvCxnSpPr>
            <p:nvPr/>
          </p:nvCxnSpPr>
          <p:spPr>
            <a:xfrm>
              <a:off x="5714397" y="4169675"/>
              <a:ext cx="1516500" cy="0"/>
            </a:xfrm>
            <a:prstGeom prst="straightConnector1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79"/>
            <p:cNvCxnSpPr/>
            <p:nvPr/>
          </p:nvCxnSpPr>
          <p:spPr>
            <a:xfrm>
              <a:off x="5679947" y="4386875"/>
              <a:ext cx="1516500" cy="0"/>
            </a:xfrm>
            <a:prstGeom prst="straightConnector1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32" name="Google Shape;1332;p79"/>
          <p:cNvPicPr preferRelativeResize="0"/>
          <p:nvPr/>
        </p:nvPicPr>
        <p:blipFill rotWithShape="1">
          <a:blip r:embed="rId5">
            <a:alphaModFix amt="51000"/>
          </a:blip>
          <a:srcRect l="15913" t="22417" r="80729" b="57478"/>
          <a:stretch/>
        </p:blipFill>
        <p:spPr>
          <a:xfrm rot="10800000" flipH="1">
            <a:off x="5762124" y="3045759"/>
            <a:ext cx="307764" cy="93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79"/>
          <p:cNvPicPr preferRelativeResize="0"/>
          <p:nvPr/>
        </p:nvPicPr>
        <p:blipFill rotWithShape="1">
          <a:blip r:embed="rId5">
            <a:alphaModFix amt="51000"/>
          </a:blip>
          <a:srcRect l="15913" t="22417" r="80729" b="57478"/>
          <a:stretch/>
        </p:blipFill>
        <p:spPr>
          <a:xfrm>
            <a:off x="3598879" y="1876450"/>
            <a:ext cx="307764" cy="133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79"/>
          <p:cNvPicPr preferRelativeResize="0"/>
          <p:nvPr/>
        </p:nvPicPr>
        <p:blipFill rotWithShape="1">
          <a:blip r:embed="rId5">
            <a:alphaModFix amt="51000"/>
          </a:blip>
          <a:srcRect l="15913" t="22417" r="80729" b="57478"/>
          <a:stretch/>
        </p:blipFill>
        <p:spPr>
          <a:xfrm>
            <a:off x="4295168" y="1876450"/>
            <a:ext cx="307764" cy="133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79"/>
          <p:cNvPicPr preferRelativeResize="0"/>
          <p:nvPr/>
        </p:nvPicPr>
        <p:blipFill rotWithShape="1">
          <a:blip r:embed="rId5">
            <a:alphaModFix amt="51000"/>
          </a:blip>
          <a:srcRect l="15913" t="22417" r="80729" b="57478"/>
          <a:stretch/>
        </p:blipFill>
        <p:spPr>
          <a:xfrm>
            <a:off x="4991445" y="1876450"/>
            <a:ext cx="307764" cy="133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79"/>
          <p:cNvPicPr preferRelativeResize="0"/>
          <p:nvPr/>
        </p:nvPicPr>
        <p:blipFill rotWithShape="1">
          <a:blip r:embed="rId5">
            <a:alphaModFix amt="51000"/>
          </a:blip>
          <a:srcRect l="15913" t="22417" r="80729" b="57478"/>
          <a:stretch/>
        </p:blipFill>
        <p:spPr>
          <a:xfrm>
            <a:off x="5687722" y="1876450"/>
            <a:ext cx="272224" cy="1334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79"/>
          <p:cNvPicPr preferRelativeResize="0"/>
          <p:nvPr/>
        </p:nvPicPr>
        <p:blipFill rotWithShape="1">
          <a:blip r:embed="rId5">
            <a:alphaModFix amt="51000"/>
          </a:blip>
          <a:srcRect l="15913" t="22417" r="80729" b="57478"/>
          <a:stretch/>
        </p:blipFill>
        <p:spPr>
          <a:xfrm>
            <a:off x="6384000" y="1876450"/>
            <a:ext cx="272224" cy="133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79"/>
          <p:cNvPicPr preferRelativeResize="0"/>
          <p:nvPr/>
        </p:nvPicPr>
        <p:blipFill rotWithShape="1">
          <a:blip r:embed="rId5">
            <a:alphaModFix amt="51000"/>
          </a:blip>
          <a:srcRect l="15913" t="22417" r="80729" b="57478"/>
          <a:stretch/>
        </p:blipFill>
        <p:spPr>
          <a:xfrm>
            <a:off x="7080281" y="1976059"/>
            <a:ext cx="272224" cy="123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79"/>
          <p:cNvPicPr preferRelativeResize="0"/>
          <p:nvPr/>
        </p:nvPicPr>
        <p:blipFill rotWithShape="1">
          <a:blip r:embed="rId5">
            <a:alphaModFix amt="51000"/>
          </a:blip>
          <a:srcRect l="15913" t="22417" r="80729" b="57478"/>
          <a:stretch/>
        </p:blipFill>
        <p:spPr>
          <a:xfrm>
            <a:off x="7776554" y="1976059"/>
            <a:ext cx="248744" cy="123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0" name="Google Shape;1340;p79"/>
          <p:cNvPicPr preferRelativeResize="0"/>
          <p:nvPr/>
        </p:nvPicPr>
        <p:blipFill rotWithShape="1">
          <a:blip r:embed="rId5">
            <a:alphaModFix amt="51000"/>
          </a:blip>
          <a:srcRect l="15913" t="22417" r="80729" b="57478"/>
          <a:stretch/>
        </p:blipFill>
        <p:spPr>
          <a:xfrm>
            <a:off x="2902602" y="1876450"/>
            <a:ext cx="307764" cy="1334315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79"/>
          <p:cNvSpPr/>
          <p:nvPr/>
        </p:nvSpPr>
        <p:spPr>
          <a:xfrm>
            <a:off x="6069893" y="3558061"/>
            <a:ext cx="2655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AUTOMATED &amp; MANUAL QA</a:t>
            </a:r>
            <a:endParaRPr sz="800" b="1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2" name="Google Shape;1342;p79"/>
          <p:cNvSpPr txBox="1"/>
          <p:nvPr/>
        </p:nvSpPr>
        <p:spPr>
          <a:xfrm>
            <a:off x="178475" y="2086625"/>
            <a:ext cx="1961700" cy="116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Dedicated quality engineering teams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latin typeface="Proxima Nova"/>
                <a:ea typeface="Proxima Nova"/>
                <a:cs typeface="Proxima Nova"/>
                <a:sym typeface="Proxima Nova"/>
              </a:rPr>
              <a:t>support product + </a:t>
            </a:r>
            <a:endParaRPr sz="1100" b="1" u="sng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latin typeface="Proxima Nova"/>
                <a:ea typeface="Proxima Nova"/>
                <a:cs typeface="Proxima Nova"/>
                <a:sym typeface="Proxima Nova"/>
              </a:rPr>
              <a:t>ongoing roadmap</a:t>
            </a:r>
            <a:endParaRPr sz="1100" b="1" u="sng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3" name="Google Shape;1343;p79"/>
          <p:cNvSpPr txBox="1"/>
          <p:nvPr/>
        </p:nvSpPr>
        <p:spPr>
          <a:xfrm>
            <a:off x="1910925" y="4069050"/>
            <a:ext cx="2280000" cy="636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Proxima Nova"/>
                <a:ea typeface="Proxima Nova"/>
                <a:cs typeface="Proxima Nova"/>
                <a:sym typeface="Proxima Nova"/>
              </a:rPr>
              <a:t>Ensure high velocity updates for crucial fixes</a:t>
            </a:r>
            <a:endParaRPr sz="15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44" name="Google Shape;1344;p79"/>
          <p:cNvSpPr txBox="1"/>
          <p:nvPr/>
        </p:nvSpPr>
        <p:spPr>
          <a:xfrm>
            <a:off x="4472532" y="4069050"/>
            <a:ext cx="2280000" cy="636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Proxima Nova"/>
                <a:ea typeface="Proxima Nova"/>
                <a:cs typeface="Proxima Nova"/>
                <a:sym typeface="Proxima Nova"/>
              </a:rPr>
              <a:t>Maximize automation coverage</a:t>
            </a:r>
            <a:endParaRPr sz="15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8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SRE ADOPTION THROUGH ONEDEVOPS PLATFORM</a:t>
            </a:r>
            <a:endParaRPr/>
          </a:p>
        </p:txBody>
      </p:sp>
      <p:sp>
        <p:nvSpPr>
          <p:cNvPr id="1350" name="Google Shape;1350;p80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Balancing speed &amp; quality for global scale rollouts, localizations.</a:t>
            </a:r>
            <a:endParaRPr/>
          </a:p>
        </p:txBody>
      </p:sp>
      <p:sp>
        <p:nvSpPr>
          <p:cNvPr id="1351" name="Google Shape;1351;p80"/>
          <p:cNvSpPr/>
          <p:nvPr/>
        </p:nvSpPr>
        <p:spPr>
          <a:xfrm>
            <a:off x="345817" y="967460"/>
            <a:ext cx="2103000" cy="1097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C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Biz process complexity analysis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Downstream/upstream flow analysis for upcoming releases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Implementation impact analysis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Analyze DevOps practices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Re evaluate site risk for releases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2" name="Google Shape;1352;p80"/>
          <p:cNvSpPr/>
          <p:nvPr/>
        </p:nvSpPr>
        <p:spPr>
          <a:xfrm>
            <a:off x="6839136" y="982585"/>
            <a:ext cx="2103000" cy="1097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C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Review performance due to global scale rollout impacts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Perform localizations and validate them leveraging automation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Conduct capacity baseline and analysis from test results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Adopt DevOps practices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3" name="Google Shape;1353;p80"/>
          <p:cNvSpPr/>
          <p:nvPr/>
        </p:nvSpPr>
        <p:spPr>
          <a:xfrm>
            <a:off x="6930088" y="2779491"/>
            <a:ext cx="2103000" cy="1097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C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Measuring capacity plans,  KPIs, quality and speed metrics at global scale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 Configuring system alert KPIs to predict and resolve high priority incidents and problems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Integration feasibility resolutions into run-book automation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4" name="Google Shape;1354;p80"/>
          <p:cNvSpPr/>
          <p:nvPr/>
        </p:nvSpPr>
        <p:spPr>
          <a:xfrm>
            <a:off x="338348" y="2799725"/>
            <a:ext cx="2103000" cy="1097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FC000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RCA and Tuning feedback to app owners and home markets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Provide feedback to planning activities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85750" marR="0" lvl="0" indent="-273050" algn="l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•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Rate risks and conduct Impact analysis against SLOs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5" name="Google Shape;1355;p80"/>
          <p:cNvPicPr preferRelativeResize="0"/>
          <p:nvPr/>
        </p:nvPicPr>
        <p:blipFill rotWithShape="1">
          <a:blip r:embed="rId3">
            <a:alphaModFix/>
          </a:blip>
          <a:srcRect r="4388"/>
          <a:stretch/>
        </p:blipFill>
        <p:spPr>
          <a:xfrm>
            <a:off x="917550" y="4201125"/>
            <a:ext cx="2330575" cy="7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80"/>
          <p:cNvPicPr preferRelativeResize="0"/>
          <p:nvPr/>
        </p:nvPicPr>
        <p:blipFill rotWithShape="1">
          <a:blip r:embed="rId4">
            <a:alphaModFix/>
          </a:blip>
          <a:srcRect l="4498"/>
          <a:stretch/>
        </p:blipFill>
        <p:spPr>
          <a:xfrm>
            <a:off x="3297476" y="4286125"/>
            <a:ext cx="4121877" cy="6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80"/>
          <p:cNvSpPr/>
          <p:nvPr/>
        </p:nvSpPr>
        <p:spPr>
          <a:xfrm>
            <a:off x="5224139" y="1107050"/>
            <a:ext cx="1217700" cy="1051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2. Localizations Validations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8" name="Google Shape;1358;p80"/>
          <p:cNvSpPr/>
          <p:nvPr/>
        </p:nvSpPr>
        <p:spPr>
          <a:xfrm>
            <a:off x="2980250" y="2822675"/>
            <a:ext cx="1217700" cy="1051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4. Live Operation phase 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59" name="Google Shape;1359;p80"/>
          <p:cNvSpPr/>
          <p:nvPr/>
        </p:nvSpPr>
        <p:spPr>
          <a:xfrm>
            <a:off x="5224139" y="2822664"/>
            <a:ext cx="1217700" cy="1051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  Production Rollout phase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0" name="Google Shape;1360;p80"/>
          <p:cNvSpPr/>
          <p:nvPr/>
        </p:nvSpPr>
        <p:spPr>
          <a:xfrm>
            <a:off x="2980250" y="1107050"/>
            <a:ext cx="1217700" cy="1051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1. Localization &amp; Rollout Impact Analysis</a:t>
            </a:r>
            <a:endParaRPr sz="11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1" name="Google Shape;1361;p80"/>
          <p:cNvSpPr txBox="1"/>
          <p:nvPr/>
        </p:nvSpPr>
        <p:spPr>
          <a:xfrm>
            <a:off x="2735900" y="830975"/>
            <a:ext cx="15402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Site Risk traceability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2" name="Google Shape;1362;p80"/>
          <p:cNvSpPr txBox="1"/>
          <p:nvPr/>
        </p:nvSpPr>
        <p:spPr>
          <a:xfrm rot="-5400000">
            <a:off x="2071193" y="1525481"/>
            <a:ext cx="14898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SLOs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3" name="Google Shape;1363;p80"/>
          <p:cNvSpPr txBox="1"/>
          <p:nvPr/>
        </p:nvSpPr>
        <p:spPr>
          <a:xfrm>
            <a:off x="2531205" y="2547958"/>
            <a:ext cx="2010287" cy="21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Capacity Prediction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4" name="Google Shape;1364;p80"/>
          <p:cNvSpPr txBox="1"/>
          <p:nvPr/>
        </p:nvSpPr>
        <p:spPr>
          <a:xfrm rot="-5400000">
            <a:off x="2071256" y="3188538"/>
            <a:ext cx="14898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Emergency Response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5" name="Google Shape;1365;p80"/>
          <p:cNvSpPr txBox="1"/>
          <p:nvPr/>
        </p:nvSpPr>
        <p:spPr>
          <a:xfrm rot="-5400000">
            <a:off x="4300539" y="3335958"/>
            <a:ext cx="14898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Smart Health Check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6" name="Google Shape;1366;p80"/>
          <p:cNvSpPr txBox="1"/>
          <p:nvPr/>
        </p:nvSpPr>
        <p:spPr>
          <a:xfrm>
            <a:off x="4965209" y="806379"/>
            <a:ext cx="1488382" cy="192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Reliability Validation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7" name="Google Shape;1367;p80"/>
          <p:cNvSpPr txBox="1"/>
          <p:nvPr/>
        </p:nvSpPr>
        <p:spPr>
          <a:xfrm>
            <a:off x="4729586" y="2534252"/>
            <a:ext cx="2067600" cy="2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Operational Readiness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8" name="Google Shape;1368;p80"/>
          <p:cNvSpPr txBox="1"/>
          <p:nvPr/>
        </p:nvSpPr>
        <p:spPr>
          <a:xfrm rot="-5400000">
            <a:off x="4242966" y="1552543"/>
            <a:ext cx="1489800" cy="1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Capacity Planning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69" name="Google Shape;1369;p80"/>
          <p:cNvCxnSpPr/>
          <p:nvPr/>
        </p:nvCxnSpPr>
        <p:spPr>
          <a:xfrm>
            <a:off x="4656875" y="846550"/>
            <a:ext cx="0" cy="3173400"/>
          </a:xfrm>
          <a:prstGeom prst="straightConnector1">
            <a:avLst/>
          </a:prstGeom>
          <a:noFill/>
          <a:ln w="9525" cap="flat" cmpd="sng">
            <a:solidFill>
              <a:srgbClr val="DB0006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370" name="Google Shape;1370;p80"/>
          <p:cNvCxnSpPr>
            <a:stCxn id="1362" idx="1"/>
          </p:cNvCxnSpPr>
          <p:nvPr/>
        </p:nvCxnSpPr>
        <p:spPr>
          <a:xfrm>
            <a:off x="2816093" y="2350631"/>
            <a:ext cx="3711000" cy="0"/>
          </a:xfrm>
          <a:prstGeom prst="straightConnector1">
            <a:avLst/>
          </a:prstGeom>
          <a:noFill/>
          <a:ln w="9525" cap="flat" cmpd="sng">
            <a:solidFill>
              <a:srgbClr val="DB0006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1" descr="Image result for aws cloudfront icon"/>
          <p:cNvSpPr/>
          <p:nvPr/>
        </p:nvSpPr>
        <p:spPr>
          <a:xfrm>
            <a:off x="78580" y="-13427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81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POWERED BY INDUSTRY CONTEXT – RESTAURANT TESTING CAPABILITIES</a:t>
            </a:r>
            <a:endParaRPr/>
          </a:p>
        </p:txBody>
      </p:sp>
      <p:sp>
        <p:nvSpPr>
          <p:cNvPr id="1378" name="Google Shape;1378;p81"/>
          <p:cNvSpPr/>
          <p:nvPr/>
        </p:nvSpPr>
        <p:spPr>
          <a:xfrm>
            <a:off x="273975" y="2104350"/>
            <a:ext cx="3930900" cy="11730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81"/>
          <p:cNvSpPr/>
          <p:nvPr/>
        </p:nvSpPr>
        <p:spPr>
          <a:xfrm>
            <a:off x="156275" y="1559647"/>
            <a:ext cx="1578599" cy="503753"/>
          </a:xfrm>
          <a:custGeom>
            <a:avLst/>
            <a:gdLst/>
            <a:ahLst/>
            <a:cxnLst/>
            <a:rect l="l" t="t" r="r" b="b"/>
            <a:pathLst>
              <a:path w="1824" h="474" extrusionOk="0">
                <a:moveTo>
                  <a:pt x="903" y="473"/>
                </a:moveTo>
                <a:cubicBezTo>
                  <a:pt x="625" y="473"/>
                  <a:pt x="346" y="473"/>
                  <a:pt x="68" y="473"/>
                </a:cubicBezTo>
                <a:cubicBezTo>
                  <a:pt x="32" y="473"/>
                  <a:pt x="9" y="453"/>
                  <a:pt x="3" y="419"/>
                </a:cubicBezTo>
                <a:cubicBezTo>
                  <a:pt x="0" y="403"/>
                  <a:pt x="6" y="390"/>
                  <a:pt x="14" y="376"/>
                </a:cubicBezTo>
                <a:cubicBezTo>
                  <a:pt x="57" y="300"/>
                  <a:pt x="101" y="224"/>
                  <a:pt x="145" y="148"/>
                </a:cubicBezTo>
                <a:cubicBezTo>
                  <a:pt x="166" y="110"/>
                  <a:pt x="188" y="73"/>
                  <a:pt x="209" y="36"/>
                </a:cubicBezTo>
                <a:cubicBezTo>
                  <a:pt x="223" y="12"/>
                  <a:pt x="243" y="0"/>
                  <a:pt x="271" y="0"/>
                </a:cubicBezTo>
                <a:cubicBezTo>
                  <a:pt x="693" y="0"/>
                  <a:pt x="1115" y="0"/>
                  <a:pt x="1536" y="0"/>
                </a:cubicBezTo>
                <a:cubicBezTo>
                  <a:pt x="1566" y="0"/>
                  <a:pt x="1586" y="13"/>
                  <a:pt x="1600" y="38"/>
                </a:cubicBezTo>
                <a:cubicBezTo>
                  <a:pt x="1655" y="134"/>
                  <a:pt x="1711" y="231"/>
                  <a:pt x="1766" y="328"/>
                </a:cubicBezTo>
                <a:cubicBezTo>
                  <a:pt x="1776" y="344"/>
                  <a:pt x="1784" y="361"/>
                  <a:pt x="1794" y="377"/>
                </a:cubicBezTo>
                <a:cubicBezTo>
                  <a:pt x="1824" y="423"/>
                  <a:pt x="1787" y="474"/>
                  <a:pt x="1739" y="474"/>
                </a:cubicBezTo>
                <a:cubicBezTo>
                  <a:pt x="1460" y="472"/>
                  <a:pt x="1182" y="473"/>
                  <a:pt x="903" y="473"/>
                </a:cubicBezTo>
                <a:close/>
              </a:path>
            </a:pathLst>
          </a:custGeom>
          <a:solidFill>
            <a:srgbClr val="BC2B92"/>
          </a:solidFill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81"/>
          <p:cNvSpPr/>
          <p:nvPr/>
        </p:nvSpPr>
        <p:spPr>
          <a:xfrm>
            <a:off x="386873" y="1121496"/>
            <a:ext cx="1128272" cy="399742"/>
          </a:xfrm>
          <a:custGeom>
            <a:avLst/>
            <a:gdLst/>
            <a:ahLst/>
            <a:cxnLst/>
            <a:rect l="l" t="t" r="r" b="b"/>
            <a:pathLst>
              <a:path w="1259" h="457" extrusionOk="0">
                <a:moveTo>
                  <a:pt x="629" y="457"/>
                </a:moveTo>
                <a:cubicBezTo>
                  <a:pt x="442" y="457"/>
                  <a:pt x="255" y="457"/>
                  <a:pt x="68" y="457"/>
                </a:cubicBezTo>
                <a:cubicBezTo>
                  <a:pt x="63" y="457"/>
                  <a:pt x="58" y="457"/>
                  <a:pt x="53" y="457"/>
                </a:cubicBezTo>
                <a:cubicBezTo>
                  <a:pt x="18" y="456"/>
                  <a:pt x="0" y="426"/>
                  <a:pt x="17" y="395"/>
                </a:cubicBezTo>
                <a:cubicBezTo>
                  <a:pt x="38" y="355"/>
                  <a:pt x="62" y="316"/>
                  <a:pt x="84" y="277"/>
                </a:cubicBezTo>
                <a:cubicBezTo>
                  <a:pt x="123" y="210"/>
                  <a:pt x="161" y="144"/>
                  <a:pt x="199" y="78"/>
                </a:cubicBezTo>
                <a:cubicBezTo>
                  <a:pt x="229" y="26"/>
                  <a:pt x="273" y="0"/>
                  <a:pt x="334" y="0"/>
                </a:cubicBezTo>
                <a:cubicBezTo>
                  <a:pt x="530" y="1"/>
                  <a:pt x="727" y="1"/>
                  <a:pt x="923" y="0"/>
                </a:cubicBezTo>
                <a:cubicBezTo>
                  <a:pt x="984" y="0"/>
                  <a:pt x="1028" y="25"/>
                  <a:pt x="1058" y="78"/>
                </a:cubicBezTo>
                <a:cubicBezTo>
                  <a:pt x="1118" y="182"/>
                  <a:pt x="1179" y="286"/>
                  <a:pt x="1239" y="391"/>
                </a:cubicBezTo>
                <a:cubicBezTo>
                  <a:pt x="1259" y="425"/>
                  <a:pt x="1241" y="457"/>
                  <a:pt x="1200" y="457"/>
                </a:cubicBezTo>
                <a:cubicBezTo>
                  <a:pt x="1010" y="457"/>
                  <a:pt x="819" y="457"/>
                  <a:pt x="629" y="457"/>
                </a:cubicBezTo>
                <a:close/>
              </a:path>
            </a:pathLst>
          </a:custGeom>
          <a:solidFill>
            <a:srgbClr val="5C2C87"/>
          </a:solidFill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81"/>
          <p:cNvSpPr/>
          <p:nvPr/>
        </p:nvSpPr>
        <p:spPr>
          <a:xfrm>
            <a:off x="682046" y="638875"/>
            <a:ext cx="613370" cy="444214"/>
          </a:xfrm>
          <a:custGeom>
            <a:avLst/>
            <a:gdLst/>
            <a:ahLst/>
            <a:cxnLst/>
            <a:rect l="l" t="t" r="r" b="b"/>
            <a:pathLst>
              <a:path w="678" h="508" extrusionOk="0">
                <a:moveTo>
                  <a:pt x="335" y="508"/>
                </a:moveTo>
                <a:cubicBezTo>
                  <a:pt x="240" y="508"/>
                  <a:pt x="146" y="508"/>
                  <a:pt x="52" y="508"/>
                </a:cubicBezTo>
                <a:cubicBezTo>
                  <a:pt x="39" y="508"/>
                  <a:pt x="27" y="507"/>
                  <a:pt x="18" y="499"/>
                </a:cubicBezTo>
                <a:cubicBezTo>
                  <a:pt x="3" y="487"/>
                  <a:pt x="0" y="467"/>
                  <a:pt x="11" y="448"/>
                </a:cubicBezTo>
                <a:cubicBezTo>
                  <a:pt x="52" y="376"/>
                  <a:pt x="94" y="303"/>
                  <a:pt x="136" y="230"/>
                </a:cubicBezTo>
                <a:cubicBezTo>
                  <a:pt x="162" y="185"/>
                  <a:pt x="187" y="141"/>
                  <a:pt x="213" y="96"/>
                </a:cubicBezTo>
                <a:cubicBezTo>
                  <a:pt x="253" y="25"/>
                  <a:pt x="334" y="0"/>
                  <a:pt x="403" y="39"/>
                </a:cubicBezTo>
                <a:cubicBezTo>
                  <a:pt x="426" y="51"/>
                  <a:pt x="443" y="69"/>
                  <a:pt x="455" y="91"/>
                </a:cubicBezTo>
                <a:cubicBezTo>
                  <a:pt x="523" y="209"/>
                  <a:pt x="591" y="327"/>
                  <a:pt x="659" y="444"/>
                </a:cubicBezTo>
                <a:cubicBezTo>
                  <a:pt x="678" y="478"/>
                  <a:pt x="662" y="508"/>
                  <a:pt x="623" y="508"/>
                </a:cubicBezTo>
                <a:cubicBezTo>
                  <a:pt x="527" y="508"/>
                  <a:pt x="431" y="508"/>
                  <a:pt x="335" y="5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81"/>
          <p:cNvSpPr/>
          <p:nvPr/>
        </p:nvSpPr>
        <p:spPr>
          <a:xfrm>
            <a:off x="2178718" y="1354039"/>
            <a:ext cx="1834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Dedicated team with mix of strong </a:t>
            </a:r>
            <a:r>
              <a:rPr lang="en" sz="900" b="1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restaurant domain </a:t>
            </a:r>
            <a:r>
              <a:rPr lang="en" sz="900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lang="en" sz="900" b="1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skillset</a:t>
            </a:r>
            <a:endParaRPr sz="900" b="1" i="1">
              <a:solidFill>
                <a:srgbClr val="7F7F7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3" name="Google Shape;1383;p81"/>
          <p:cNvSpPr/>
          <p:nvPr/>
        </p:nvSpPr>
        <p:spPr>
          <a:xfrm>
            <a:off x="305200" y="3382300"/>
            <a:ext cx="36543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2633B"/>
                </a:solidFill>
                <a:latin typeface="Proxima Nova"/>
                <a:ea typeface="Proxima Nova"/>
                <a:cs typeface="Proxima Nova"/>
                <a:sym typeface="Proxima Nova"/>
              </a:rPr>
              <a:t>OFFSHORE POS TEST LABS (On Premise) – for End to End Testing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84" name="Google Shape;1384;p81"/>
          <p:cNvGrpSpPr/>
          <p:nvPr/>
        </p:nvGrpSpPr>
        <p:grpSpPr>
          <a:xfrm>
            <a:off x="1670624" y="1513220"/>
            <a:ext cx="482036" cy="181089"/>
            <a:chOff x="312853" y="4171950"/>
            <a:chExt cx="1656481" cy="622300"/>
          </a:xfrm>
        </p:grpSpPr>
        <p:sp>
          <p:nvSpPr>
            <p:cNvPr id="1385" name="Google Shape;1385;p81"/>
            <p:cNvSpPr/>
            <p:nvPr/>
          </p:nvSpPr>
          <p:spPr>
            <a:xfrm>
              <a:off x="312853" y="4171950"/>
              <a:ext cx="369888" cy="622300"/>
            </a:xfrm>
            <a:custGeom>
              <a:avLst/>
              <a:gdLst/>
              <a:ahLst/>
              <a:cxnLst/>
              <a:rect l="l" t="t" r="r" b="b"/>
              <a:pathLst>
                <a:path w="233" h="392" extrusionOk="0">
                  <a:moveTo>
                    <a:pt x="116" y="0"/>
                  </a:moveTo>
                  <a:lnTo>
                    <a:pt x="131" y="4"/>
                  </a:lnTo>
                  <a:lnTo>
                    <a:pt x="142" y="11"/>
                  </a:lnTo>
                  <a:lnTo>
                    <a:pt x="150" y="23"/>
                  </a:lnTo>
                  <a:lnTo>
                    <a:pt x="154" y="38"/>
                  </a:lnTo>
                  <a:lnTo>
                    <a:pt x="152" y="49"/>
                  </a:lnTo>
                  <a:lnTo>
                    <a:pt x="148" y="58"/>
                  </a:lnTo>
                  <a:lnTo>
                    <a:pt x="142" y="66"/>
                  </a:lnTo>
                  <a:lnTo>
                    <a:pt x="135" y="71"/>
                  </a:lnTo>
                  <a:lnTo>
                    <a:pt x="135" y="81"/>
                  </a:lnTo>
                  <a:lnTo>
                    <a:pt x="150" y="81"/>
                  </a:lnTo>
                  <a:lnTo>
                    <a:pt x="156" y="83"/>
                  </a:lnTo>
                  <a:lnTo>
                    <a:pt x="161" y="85"/>
                  </a:lnTo>
                  <a:lnTo>
                    <a:pt x="165" y="88"/>
                  </a:lnTo>
                  <a:lnTo>
                    <a:pt x="169" y="94"/>
                  </a:lnTo>
                  <a:lnTo>
                    <a:pt x="229" y="186"/>
                  </a:lnTo>
                  <a:lnTo>
                    <a:pt x="233" y="193"/>
                  </a:lnTo>
                  <a:lnTo>
                    <a:pt x="231" y="201"/>
                  </a:lnTo>
                  <a:lnTo>
                    <a:pt x="227" y="207"/>
                  </a:lnTo>
                  <a:lnTo>
                    <a:pt x="221" y="212"/>
                  </a:lnTo>
                  <a:lnTo>
                    <a:pt x="221" y="212"/>
                  </a:lnTo>
                  <a:lnTo>
                    <a:pt x="212" y="214"/>
                  </a:lnTo>
                  <a:lnTo>
                    <a:pt x="204" y="214"/>
                  </a:lnTo>
                  <a:lnTo>
                    <a:pt x="197" y="210"/>
                  </a:lnTo>
                  <a:lnTo>
                    <a:pt x="189" y="205"/>
                  </a:lnTo>
                  <a:lnTo>
                    <a:pt x="171" y="177"/>
                  </a:lnTo>
                  <a:lnTo>
                    <a:pt x="171" y="242"/>
                  </a:lnTo>
                  <a:lnTo>
                    <a:pt x="171" y="242"/>
                  </a:lnTo>
                  <a:lnTo>
                    <a:pt x="171" y="370"/>
                  </a:lnTo>
                  <a:lnTo>
                    <a:pt x="169" y="377"/>
                  </a:lnTo>
                  <a:lnTo>
                    <a:pt x="163" y="385"/>
                  </a:lnTo>
                  <a:lnTo>
                    <a:pt x="156" y="391"/>
                  </a:lnTo>
                  <a:lnTo>
                    <a:pt x="146" y="392"/>
                  </a:lnTo>
                  <a:lnTo>
                    <a:pt x="146" y="392"/>
                  </a:lnTo>
                  <a:lnTo>
                    <a:pt x="137" y="391"/>
                  </a:lnTo>
                  <a:lnTo>
                    <a:pt x="129" y="385"/>
                  </a:lnTo>
                  <a:lnTo>
                    <a:pt x="124" y="377"/>
                  </a:lnTo>
                  <a:lnTo>
                    <a:pt x="122" y="370"/>
                  </a:lnTo>
                  <a:lnTo>
                    <a:pt x="122" y="265"/>
                  </a:lnTo>
                  <a:lnTo>
                    <a:pt x="114" y="265"/>
                  </a:lnTo>
                  <a:lnTo>
                    <a:pt x="114" y="370"/>
                  </a:lnTo>
                  <a:lnTo>
                    <a:pt x="112" y="377"/>
                  </a:lnTo>
                  <a:lnTo>
                    <a:pt x="107" y="385"/>
                  </a:lnTo>
                  <a:lnTo>
                    <a:pt x="99" y="391"/>
                  </a:lnTo>
                  <a:lnTo>
                    <a:pt x="88" y="392"/>
                  </a:lnTo>
                  <a:lnTo>
                    <a:pt x="88" y="392"/>
                  </a:lnTo>
                  <a:lnTo>
                    <a:pt x="79" y="391"/>
                  </a:lnTo>
                  <a:lnTo>
                    <a:pt x="71" y="385"/>
                  </a:lnTo>
                  <a:lnTo>
                    <a:pt x="65" y="377"/>
                  </a:lnTo>
                  <a:lnTo>
                    <a:pt x="64" y="370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64" y="173"/>
                  </a:lnTo>
                  <a:lnTo>
                    <a:pt x="41" y="207"/>
                  </a:lnTo>
                  <a:lnTo>
                    <a:pt x="35" y="212"/>
                  </a:lnTo>
                  <a:lnTo>
                    <a:pt x="28" y="216"/>
                  </a:lnTo>
                  <a:lnTo>
                    <a:pt x="19" y="216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3" y="208"/>
                  </a:lnTo>
                  <a:lnTo>
                    <a:pt x="0" y="203"/>
                  </a:lnTo>
                  <a:lnTo>
                    <a:pt x="0" y="195"/>
                  </a:lnTo>
                  <a:lnTo>
                    <a:pt x="2" y="188"/>
                  </a:lnTo>
                  <a:lnTo>
                    <a:pt x="64" y="92"/>
                  </a:lnTo>
                  <a:lnTo>
                    <a:pt x="67" y="90"/>
                  </a:lnTo>
                  <a:lnTo>
                    <a:pt x="69" y="88"/>
                  </a:lnTo>
                  <a:lnTo>
                    <a:pt x="73" y="86"/>
                  </a:lnTo>
                  <a:lnTo>
                    <a:pt x="75" y="85"/>
                  </a:lnTo>
                  <a:lnTo>
                    <a:pt x="79" y="83"/>
                  </a:lnTo>
                  <a:lnTo>
                    <a:pt x="80" y="83"/>
                  </a:lnTo>
                  <a:lnTo>
                    <a:pt x="84" y="81"/>
                  </a:lnTo>
                  <a:lnTo>
                    <a:pt x="86" y="81"/>
                  </a:lnTo>
                  <a:lnTo>
                    <a:pt x="97" y="81"/>
                  </a:lnTo>
                  <a:lnTo>
                    <a:pt x="97" y="71"/>
                  </a:lnTo>
                  <a:lnTo>
                    <a:pt x="90" y="66"/>
                  </a:lnTo>
                  <a:lnTo>
                    <a:pt x="82" y="58"/>
                  </a:lnTo>
                  <a:lnTo>
                    <a:pt x="79" y="49"/>
                  </a:lnTo>
                  <a:lnTo>
                    <a:pt x="77" y="38"/>
                  </a:lnTo>
                  <a:lnTo>
                    <a:pt x="80" y="23"/>
                  </a:lnTo>
                  <a:lnTo>
                    <a:pt x="88" y="11"/>
                  </a:lnTo>
                  <a:lnTo>
                    <a:pt x="101" y="4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2633B"/>
            </a:solidFill>
            <a:ln>
              <a:noFill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81"/>
            <p:cNvSpPr/>
            <p:nvPr/>
          </p:nvSpPr>
          <p:spPr>
            <a:xfrm>
              <a:off x="737679" y="4171950"/>
              <a:ext cx="369888" cy="622300"/>
            </a:xfrm>
            <a:custGeom>
              <a:avLst/>
              <a:gdLst/>
              <a:ahLst/>
              <a:cxnLst/>
              <a:rect l="l" t="t" r="r" b="b"/>
              <a:pathLst>
                <a:path w="233" h="392" extrusionOk="0">
                  <a:moveTo>
                    <a:pt x="116" y="0"/>
                  </a:moveTo>
                  <a:lnTo>
                    <a:pt x="131" y="4"/>
                  </a:lnTo>
                  <a:lnTo>
                    <a:pt x="142" y="11"/>
                  </a:lnTo>
                  <a:lnTo>
                    <a:pt x="150" y="23"/>
                  </a:lnTo>
                  <a:lnTo>
                    <a:pt x="154" y="38"/>
                  </a:lnTo>
                  <a:lnTo>
                    <a:pt x="152" y="49"/>
                  </a:lnTo>
                  <a:lnTo>
                    <a:pt x="148" y="58"/>
                  </a:lnTo>
                  <a:lnTo>
                    <a:pt x="142" y="66"/>
                  </a:lnTo>
                  <a:lnTo>
                    <a:pt x="135" y="71"/>
                  </a:lnTo>
                  <a:lnTo>
                    <a:pt x="135" y="81"/>
                  </a:lnTo>
                  <a:lnTo>
                    <a:pt x="150" y="81"/>
                  </a:lnTo>
                  <a:lnTo>
                    <a:pt x="156" y="83"/>
                  </a:lnTo>
                  <a:lnTo>
                    <a:pt x="161" y="85"/>
                  </a:lnTo>
                  <a:lnTo>
                    <a:pt x="165" y="88"/>
                  </a:lnTo>
                  <a:lnTo>
                    <a:pt x="169" y="94"/>
                  </a:lnTo>
                  <a:lnTo>
                    <a:pt x="229" y="186"/>
                  </a:lnTo>
                  <a:lnTo>
                    <a:pt x="233" y="193"/>
                  </a:lnTo>
                  <a:lnTo>
                    <a:pt x="231" y="201"/>
                  </a:lnTo>
                  <a:lnTo>
                    <a:pt x="227" y="207"/>
                  </a:lnTo>
                  <a:lnTo>
                    <a:pt x="221" y="212"/>
                  </a:lnTo>
                  <a:lnTo>
                    <a:pt x="221" y="212"/>
                  </a:lnTo>
                  <a:lnTo>
                    <a:pt x="212" y="214"/>
                  </a:lnTo>
                  <a:lnTo>
                    <a:pt x="204" y="214"/>
                  </a:lnTo>
                  <a:lnTo>
                    <a:pt x="197" y="210"/>
                  </a:lnTo>
                  <a:lnTo>
                    <a:pt x="189" y="205"/>
                  </a:lnTo>
                  <a:lnTo>
                    <a:pt x="171" y="177"/>
                  </a:lnTo>
                  <a:lnTo>
                    <a:pt x="171" y="242"/>
                  </a:lnTo>
                  <a:lnTo>
                    <a:pt x="171" y="242"/>
                  </a:lnTo>
                  <a:lnTo>
                    <a:pt x="171" y="370"/>
                  </a:lnTo>
                  <a:lnTo>
                    <a:pt x="169" y="377"/>
                  </a:lnTo>
                  <a:lnTo>
                    <a:pt x="163" y="385"/>
                  </a:lnTo>
                  <a:lnTo>
                    <a:pt x="156" y="391"/>
                  </a:lnTo>
                  <a:lnTo>
                    <a:pt x="146" y="392"/>
                  </a:lnTo>
                  <a:lnTo>
                    <a:pt x="146" y="392"/>
                  </a:lnTo>
                  <a:lnTo>
                    <a:pt x="137" y="391"/>
                  </a:lnTo>
                  <a:lnTo>
                    <a:pt x="129" y="385"/>
                  </a:lnTo>
                  <a:lnTo>
                    <a:pt x="124" y="377"/>
                  </a:lnTo>
                  <a:lnTo>
                    <a:pt x="122" y="370"/>
                  </a:lnTo>
                  <a:lnTo>
                    <a:pt x="122" y="265"/>
                  </a:lnTo>
                  <a:lnTo>
                    <a:pt x="114" y="265"/>
                  </a:lnTo>
                  <a:lnTo>
                    <a:pt x="114" y="370"/>
                  </a:lnTo>
                  <a:lnTo>
                    <a:pt x="112" y="377"/>
                  </a:lnTo>
                  <a:lnTo>
                    <a:pt x="107" y="385"/>
                  </a:lnTo>
                  <a:lnTo>
                    <a:pt x="99" y="391"/>
                  </a:lnTo>
                  <a:lnTo>
                    <a:pt x="88" y="392"/>
                  </a:lnTo>
                  <a:lnTo>
                    <a:pt x="88" y="392"/>
                  </a:lnTo>
                  <a:lnTo>
                    <a:pt x="79" y="391"/>
                  </a:lnTo>
                  <a:lnTo>
                    <a:pt x="71" y="385"/>
                  </a:lnTo>
                  <a:lnTo>
                    <a:pt x="65" y="377"/>
                  </a:lnTo>
                  <a:lnTo>
                    <a:pt x="64" y="370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64" y="173"/>
                  </a:lnTo>
                  <a:lnTo>
                    <a:pt x="41" y="207"/>
                  </a:lnTo>
                  <a:lnTo>
                    <a:pt x="35" y="212"/>
                  </a:lnTo>
                  <a:lnTo>
                    <a:pt x="28" y="216"/>
                  </a:lnTo>
                  <a:lnTo>
                    <a:pt x="19" y="216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3" y="208"/>
                  </a:lnTo>
                  <a:lnTo>
                    <a:pt x="0" y="203"/>
                  </a:lnTo>
                  <a:lnTo>
                    <a:pt x="0" y="195"/>
                  </a:lnTo>
                  <a:lnTo>
                    <a:pt x="2" y="188"/>
                  </a:lnTo>
                  <a:lnTo>
                    <a:pt x="64" y="92"/>
                  </a:lnTo>
                  <a:lnTo>
                    <a:pt x="67" y="90"/>
                  </a:lnTo>
                  <a:lnTo>
                    <a:pt x="69" y="88"/>
                  </a:lnTo>
                  <a:lnTo>
                    <a:pt x="73" y="86"/>
                  </a:lnTo>
                  <a:lnTo>
                    <a:pt x="75" y="85"/>
                  </a:lnTo>
                  <a:lnTo>
                    <a:pt x="79" y="83"/>
                  </a:lnTo>
                  <a:lnTo>
                    <a:pt x="80" y="83"/>
                  </a:lnTo>
                  <a:lnTo>
                    <a:pt x="84" y="81"/>
                  </a:lnTo>
                  <a:lnTo>
                    <a:pt x="86" y="81"/>
                  </a:lnTo>
                  <a:lnTo>
                    <a:pt x="97" y="81"/>
                  </a:lnTo>
                  <a:lnTo>
                    <a:pt x="97" y="71"/>
                  </a:lnTo>
                  <a:lnTo>
                    <a:pt x="90" y="66"/>
                  </a:lnTo>
                  <a:lnTo>
                    <a:pt x="82" y="58"/>
                  </a:lnTo>
                  <a:lnTo>
                    <a:pt x="79" y="49"/>
                  </a:lnTo>
                  <a:lnTo>
                    <a:pt x="77" y="38"/>
                  </a:lnTo>
                  <a:lnTo>
                    <a:pt x="80" y="23"/>
                  </a:lnTo>
                  <a:lnTo>
                    <a:pt x="88" y="11"/>
                  </a:lnTo>
                  <a:lnTo>
                    <a:pt x="101" y="4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2633B"/>
            </a:solidFill>
            <a:ln>
              <a:noFill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81"/>
            <p:cNvSpPr/>
            <p:nvPr/>
          </p:nvSpPr>
          <p:spPr>
            <a:xfrm>
              <a:off x="1162505" y="4171950"/>
              <a:ext cx="369888" cy="622300"/>
            </a:xfrm>
            <a:custGeom>
              <a:avLst/>
              <a:gdLst/>
              <a:ahLst/>
              <a:cxnLst/>
              <a:rect l="l" t="t" r="r" b="b"/>
              <a:pathLst>
                <a:path w="233" h="392" extrusionOk="0">
                  <a:moveTo>
                    <a:pt x="116" y="0"/>
                  </a:moveTo>
                  <a:lnTo>
                    <a:pt x="131" y="4"/>
                  </a:lnTo>
                  <a:lnTo>
                    <a:pt x="142" y="11"/>
                  </a:lnTo>
                  <a:lnTo>
                    <a:pt x="150" y="23"/>
                  </a:lnTo>
                  <a:lnTo>
                    <a:pt x="154" y="38"/>
                  </a:lnTo>
                  <a:lnTo>
                    <a:pt x="152" y="49"/>
                  </a:lnTo>
                  <a:lnTo>
                    <a:pt x="148" y="58"/>
                  </a:lnTo>
                  <a:lnTo>
                    <a:pt x="142" y="66"/>
                  </a:lnTo>
                  <a:lnTo>
                    <a:pt x="135" y="71"/>
                  </a:lnTo>
                  <a:lnTo>
                    <a:pt x="135" y="81"/>
                  </a:lnTo>
                  <a:lnTo>
                    <a:pt x="150" y="81"/>
                  </a:lnTo>
                  <a:lnTo>
                    <a:pt x="156" y="83"/>
                  </a:lnTo>
                  <a:lnTo>
                    <a:pt x="161" y="85"/>
                  </a:lnTo>
                  <a:lnTo>
                    <a:pt x="165" y="88"/>
                  </a:lnTo>
                  <a:lnTo>
                    <a:pt x="169" y="94"/>
                  </a:lnTo>
                  <a:lnTo>
                    <a:pt x="229" y="186"/>
                  </a:lnTo>
                  <a:lnTo>
                    <a:pt x="233" y="193"/>
                  </a:lnTo>
                  <a:lnTo>
                    <a:pt x="231" y="201"/>
                  </a:lnTo>
                  <a:lnTo>
                    <a:pt x="227" y="207"/>
                  </a:lnTo>
                  <a:lnTo>
                    <a:pt x="221" y="212"/>
                  </a:lnTo>
                  <a:lnTo>
                    <a:pt x="221" y="212"/>
                  </a:lnTo>
                  <a:lnTo>
                    <a:pt x="212" y="214"/>
                  </a:lnTo>
                  <a:lnTo>
                    <a:pt x="204" y="214"/>
                  </a:lnTo>
                  <a:lnTo>
                    <a:pt x="197" y="210"/>
                  </a:lnTo>
                  <a:lnTo>
                    <a:pt x="189" y="205"/>
                  </a:lnTo>
                  <a:lnTo>
                    <a:pt x="171" y="177"/>
                  </a:lnTo>
                  <a:lnTo>
                    <a:pt x="171" y="242"/>
                  </a:lnTo>
                  <a:lnTo>
                    <a:pt x="171" y="242"/>
                  </a:lnTo>
                  <a:lnTo>
                    <a:pt x="171" y="370"/>
                  </a:lnTo>
                  <a:lnTo>
                    <a:pt x="169" y="377"/>
                  </a:lnTo>
                  <a:lnTo>
                    <a:pt x="163" y="385"/>
                  </a:lnTo>
                  <a:lnTo>
                    <a:pt x="156" y="391"/>
                  </a:lnTo>
                  <a:lnTo>
                    <a:pt x="146" y="392"/>
                  </a:lnTo>
                  <a:lnTo>
                    <a:pt x="146" y="392"/>
                  </a:lnTo>
                  <a:lnTo>
                    <a:pt x="137" y="391"/>
                  </a:lnTo>
                  <a:lnTo>
                    <a:pt x="129" y="385"/>
                  </a:lnTo>
                  <a:lnTo>
                    <a:pt x="124" y="377"/>
                  </a:lnTo>
                  <a:lnTo>
                    <a:pt x="122" y="370"/>
                  </a:lnTo>
                  <a:lnTo>
                    <a:pt x="122" y="265"/>
                  </a:lnTo>
                  <a:lnTo>
                    <a:pt x="114" y="265"/>
                  </a:lnTo>
                  <a:lnTo>
                    <a:pt x="114" y="370"/>
                  </a:lnTo>
                  <a:lnTo>
                    <a:pt x="112" y="377"/>
                  </a:lnTo>
                  <a:lnTo>
                    <a:pt x="107" y="385"/>
                  </a:lnTo>
                  <a:lnTo>
                    <a:pt x="99" y="391"/>
                  </a:lnTo>
                  <a:lnTo>
                    <a:pt x="88" y="392"/>
                  </a:lnTo>
                  <a:lnTo>
                    <a:pt x="88" y="392"/>
                  </a:lnTo>
                  <a:lnTo>
                    <a:pt x="79" y="391"/>
                  </a:lnTo>
                  <a:lnTo>
                    <a:pt x="71" y="385"/>
                  </a:lnTo>
                  <a:lnTo>
                    <a:pt x="65" y="377"/>
                  </a:lnTo>
                  <a:lnTo>
                    <a:pt x="64" y="370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64" y="173"/>
                  </a:lnTo>
                  <a:lnTo>
                    <a:pt x="41" y="207"/>
                  </a:lnTo>
                  <a:lnTo>
                    <a:pt x="35" y="212"/>
                  </a:lnTo>
                  <a:lnTo>
                    <a:pt x="28" y="216"/>
                  </a:lnTo>
                  <a:lnTo>
                    <a:pt x="19" y="216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3" y="208"/>
                  </a:lnTo>
                  <a:lnTo>
                    <a:pt x="0" y="203"/>
                  </a:lnTo>
                  <a:lnTo>
                    <a:pt x="0" y="195"/>
                  </a:lnTo>
                  <a:lnTo>
                    <a:pt x="2" y="188"/>
                  </a:lnTo>
                  <a:lnTo>
                    <a:pt x="64" y="92"/>
                  </a:lnTo>
                  <a:lnTo>
                    <a:pt x="67" y="90"/>
                  </a:lnTo>
                  <a:lnTo>
                    <a:pt x="69" y="88"/>
                  </a:lnTo>
                  <a:lnTo>
                    <a:pt x="73" y="86"/>
                  </a:lnTo>
                  <a:lnTo>
                    <a:pt x="75" y="85"/>
                  </a:lnTo>
                  <a:lnTo>
                    <a:pt x="79" y="83"/>
                  </a:lnTo>
                  <a:lnTo>
                    <a:pt x="80" y="83"/>
                  </a:lnTo>
                  <a:lnTo>
                    <a:pt x="84" y="81"/>
                  </a:lnTo>
                  <a:lnTo>
                    <a:pt x="86" y="81"/>
                  </a:lnTo>
                  <a:lnTo>
                    <a:pt x="97" y="81"/>
                  </a:lnTo>
                  <a:lnTo>
                    <a:pt x="97" y="71"/>
                  </a:lnTo>
                  <a:lnTo>
                    <a:pt x="90" y="66"/>
                  </a:lnTo>
                  <a:lnTo>
                    <a:pt x="82" y="58"/>
                  </a:lnTo>
                  <a:lnTo>
                    <a:pt x="79" y="49"/>
                  </a:lnTo>
                  <a:lnTo>
                    <a:pt x="77" y="38"/>
                  </a:lnTo>
                  <a:lnTo>
                    <a:pt x="80" y="23"/>
                  </a:lnTo>
                  <a:lnTo>
                    <a:pt x="88" y="11"/>
                  </a:lnTo>
                  <a:lnTo>
                    <a:pt x="101" y="4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2633B"/>
            </a:solidFill>
            <a:ln>
              <a:noFill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>
              <a:off x="1599446" y="4171950"/>
              <a:ext cx="369888" cy="622300"/>
            </a:xfrm>
            <a:custGeom>
              <a:avLst/>
              <a:gdLst/>
              <a:ahLst/>
              <a:cxnLst/>
              <a:rect l="l" t="t" r="r" b="b"/>
              <a:pathLst>
                <a:path w="233" h="392" extrusionOk="0">
                  <a:moveTo>
                    <a:pt x="116" y="0"/>
                  </a:moveTo>
                  <a:lnTo>
                    <a:pt x="131" y="4"/>
                  </a:lnTo>
                  <a:lnTo>
                    <a:pt x="142" y="11"/>
                  </a:lnTo>
                  <a:lnTo>
                    <a:pt x="150" y="23"/>
                  </a:lnTo>
                  <a:lnTo>
                    <a:pt x="154" y="38"/>
                  </a:lnTo>
                  <a:lnTo>
                    <a:pt x="152" y="49"/>
                  </a:lnTo>
                  <a:lnTo>
                    <a:pt x="148" y="58"/>
                  </a:lnTo>
                  <a:lnTo>
                    <a:pt x="142" y="66"/>
                  </a:lnTo>
                  <a:lnTo>
                    <a:pt x="135" y="71"/>
                  </a:lnTo>
                  <a:lnTo>
                    <a:pt x="135" y="81"/>
                  </a:lnTo>
                  <a:lnTo>
                    <a:pt x="150" y="81"/>
                  </a:lnTo>
                  <a:lnTo>
                    <a:pt x="156" y="83"/>
                  </a:lnTo>
                  <a:lnTo>
                    <a:pt x="161" y="85"/>
                  </a:lnTo>
                  <a:lnTo>
                    <a:pt x="165" y="88"/>
                  </a:lnTo>
                  <a:lnTo>
                    <a:pt x="169" y="94"/>
                  </a:lnTo>
                  <a:lnTo>
                    <a:pt x="229" y="186"/>
                  </a:lnTo>
                  <a:lnTo>
                    <a:pt x="233" y="193"/>
                  </a:lnTo>
                  <a:lnTo>
                    <a:pt x="231" y="201"/>
                  </a:lnTo>
                  <a:lnTo>
                    <a:pt x="227" y="207"/>
                  </a:lnTo>
                  <a:lnTo>
                    <a:pt x="221" y="212"/>
                  </a:lnTo>
                  <a:lnTo>
                    <a:pt x="221" y="212"/>
                  </a:lnTo>
                  <a:lnTo>
                    <a:pt x="212" y="214"/>
                  </a:lnTo>
                  <a:lnTo>
                    <a:pt x="204" y="214"/>
                  </a:lnTo>
                  <a:lnTo>
                    <a:pt x="197" y="210"/>
                  </a:lnTo>
                  <a:lnTo>
                    <a:pt x="189" y="205"/>
                  </a:lnTo>
                  <a:lnTo>
                    <a:pt x="171" y="177"/>
                  </a:lnTo>
                  <a:lnTo>
                    <a:pt x="171" y="242"/>
                  </a:lnTo>
                  <a:lnTo>
                    <a:pt x="171" y="242"/>
                  </a:lnTo>
                  <a:lnTo>
                    <a:pt x="171" y="370"/>
                  </a:lnTo>
                  <a:lnTo>
                    <a:pt x="169" y="377"/>
                  </a:lnTo>
                  <a:lnTo>
                    <a:pt x="163" y="385"/>
                  </a:lnTo>
                  <a:lnTo>
                    <a:pt x="156" y="391"/>
                  </a:lnTo>
                  <a:lnTo>
                    <a:pt x="146" y="392"/>
                  </a:lnTo>
                  <a:lnTo>
                    <a:pt x="146" y="392"/>
                  </a:lnTo>
                  <a:lnTo>
                    <a:pt x="137" y="391"/>
                  </a:lnTo>
                  <a:lnTo>
                    <a:pt x="129" y="385"/>
                  </a:lnTo>
                  <a:lnTo>
                    <a:pt x="124" y="377"/>
                  </a:lnTo>
                  <a:lnTo>
                    <a:pt x="122" y="370"/>
                  </a:lnTo>
                  <a:lnTo>
                    <a:pt x="122" y="265"/>
                  </a:lnTo>
                  <a:lnTo>
                    <a:pt x="114" y="265"/>
                  </a:lnTo>
                  <a:lnTo>
                    <a:pt x="114" y="370"/>
                  </a:lnTo>
                  <a:lnTo>
                    <a:pt x="112" y="377"/>
                  </a:lnTo>
                  <a:lnTo>
                    <a:pt x="107" y="385"/>
                  </a:lnTo>
                  <a:lnTo>
                    <a:pt x="99" y="391"/>
                  </a:lnTo>
                  <a:lnTo>
                    <a:pt x="88" y="392"/>
                  </a:lnTo>
                  <a:lnTo>
                    <a:pt x="88" y="392"/>
                  </a:lnTo>
                  <a:lnTo>
                    <a:pt x="79" y="391"/>
                  </a:lnTo>
                  <a:lnTo>
                    <a:pt x="71" y="385"/>
                  </a:lnTo>
                  <a:lnTo>
                    <a:pt x="65" y="377"/>
                  </a:lnTo>
                  <a:lnTo>
                    <a:pt x="64" y="370"/>
                  </a:lnTo>
                  <a:lnTo>
                    <a:pt x="64" y="242"/>
                  </a:lnTo>
                  <a:lnTo>
                    <a:pt x="64" y="242"/>
                  </a:lnTo>
                  <a:lnTo>
                    <a:pt x="64" y="173"/>
                  </a:lnTo>
                  <a:lnTo>
                    <a:pt x="41" y="207"/>
                  </a:lnTo>
                  <a:lnTo>
                    <a:pt x="35" y="212"/>
                  </a:lnTo>
                  <a:lnTo>
                    <a:pt x="28" y="216"/>
                  </a:lnTo>
                  <a:lnTo>
                    <a:pt x="19" y="216"/>
                  </a:lnTo>
                  <a:lnTo>
                    <a:pt x="11" y="214"/>
                  </a:lnTo>
                  <a:lnTo>
                    <a:pt x="11" y="214"/>
                  </a:lnTo>
                  <a:lnTo>
                    <a:pt x="3" y="208"/>
                  </a:lnTo>
                  <a:lnTo>
                    <a:pt x="0" y="203"/>
                  </a:lnTo>
                  <a:lnTo>
                    <a:pt x="0" y="195"/>
                  </a:lnTo>
                  <a:lnTo>
                    <a:pt x="2" y="188"/>
                  </a:lnTo>
                  <a:lnTo>
                    <a:pt x="64" y="92"/>
                  </a:lnTo>
                  <a:lnTo>
                    <a:pt x="67" y="90"/>
                  </a:lnTo>
                  <a:lnTo>
                    <a:pt x="69" y="88"/>
                  </a:lnTo>
                  <a:lnTo>
                    <a:pt x="73" y="86"/>
                  </a:lnTo>
                  <a:lnTo>
                    <a:pt x="75" y="85"/>
                  </a:lnTo>
                  <a:lnTo>
                    <a:pt x="79" y="83"/>
                  </a:lnTo>
                  <a:lnTo>
                    <a:pt x="80" y="83"/>
                  </a:lnTo>
                  <a:lnTo>
                    <a:pt x="84" y="81"/>
                  </a:lnTo>
                  <a:lnTo>
                    <a:pt x="86" y="81"/>
                  </a:lnTo>
                  <a:lnTo>
                    <a:pt x="97" y="81"/>
                  </a:lnTo>
                  <a:lnTo>
                    <a:pt x="97" y="71"/>
                  </a:lnTo>
                  <a:lnTo>
                    <a:pt x="90" y="66"/>
                  </a:lnTo>
                  <a:lnTo>
                    <a:pt x="82" y="58"/>
                  </a:lnTo>
                  <a:lnTo>
                    <a:pt x="79" y="49"/>
                  </a:lnTo>
                  <a:lnTo>
                    <a:pt x="77" y="38"/>
                  </a:lnTo>
                  <a:lnTo>
                    <a:pt x="80" y="23"/>
                  </a:lnTo>
                  <a:lnTo>
                    <a:pt x="88" y="11"/>
                  </a:lnTo>
                  <a:lnTo>
                    <a:pt x="101" y="4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2633B"/>
            </a:solidFill>
            <a:ln>
              <a:noFill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9" name="Google Shape;1389;p81"/>
          <p:cNvSpPr/>
          <p:nvPr/>
        </p:nvSpPr>
        <p:spPr>
          <a:xfrm>
            <a:off x="1448958" y="699911"/>
            <a:ext cx="751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2633B"/>
                </a:solidFill>
                <a:latin typeface="Proxima Nova"/>
                <a:ea typeface="Proxima Nova"/>
                <a:cs typeface="Proxima Nova"/>
                <a:sym typeface="Proxima Nova"/>
              </a:rPr>
              <a:t>2000+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Reusable test scenarios </a:t>
            </a:r>
            <a:endParaRPr sz="900" i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0" name="Google Shape;1390;p81"/>
          <p:cNvSpPr/>
          <p:nvPr/>
        </p:nvSpPr>
        <p:spPr>
          <a:xfrm>
            <a:off x="1946346" y="763225"/>
            <a:ext cx="9069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Restaurant </a:t>
            </a:r>
            <a:r>
              <a:rPr lang="en" sz="900" b="1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Knowledge Portal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1" name="Google Shape;1391;p81"/>
          <p:cNvSpPr/>
          <p:nvPr/>
        </p:nvSpPr>
        <p:spPr>
          <a:xfrm>
            <a:off x="2806055" y="638883"/>
            <a:ext cx="1049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Re-usable </a:t>
            </a:r>
            <a:r>
              <a:rPr lang="en" sz="900" b="1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Mobile, POS and Back Office </a:t>
            </a:r>
            <a:r>
              <a:rPr lang="en" sz="900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Framework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2" name="Google Shape;1392;p81"/>
          <p:cNvSpPr/>
          <p:nvPr/>
        </p:nvSpPr>
        <p:spPr>
          <a:xfrm>
            <a:off x="573418" y="1660868"/>
            <a:ext cx="7665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UTILIZING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3" name="Google Shape;1393;p81"/>
          <p:cNvSpPr/>
          <p:nvPr/>
        </p:nvSpPr>
        <p:spPr>
          <a:xfrm>
            <a:off x="693826" y="833500"/>
            <a:ext cx="5898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ASSETS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4" name="Google Shape;1394;p81"/>
          <p:cNvSpPr/>
          <p:nvPr/>
        </p:nvSpPr>
        <p:spPr>
          <a:xfrm>
            <a:off x="663359" y="1253108"/>
            <a:ext cx="676500" cy="2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PEOPLE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5" name="Google Shape;1395;p81"/>
          <p:cNvSpPr/>
          <p:nvPr/>
        </p:nvSpPr>
        <p:spPr>
          <a:xfrm>
            <a:off x="892092" y="1027993"/>
            <a:ext cx="132300" cy="127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81"/>
          <p:cNvSpPr/>
          <p:nvPr/>
        </p:nvSpPr>
        <p:spPr>
          <a:xfrm rot="10800000" flipH="1">
            <a:off x="892092" y="1444703"/>
            <a:ext cx="132300" cy="1275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81"/>
          <p:cNvSpPr/>
          <p:nvPr/>
        </p:nvSpPr>
        <p:spPr>
          <a:xfrm>
            <a:off x="1515144" y="1550310"/>
            <a:ext cx="2444306" cy="251460"/>
          </a:xfrm>
          <a:custGeom>
            <a:avLst/>
            <a:gdLst/>
            <a:ahLst/>
            <a:cxnLst/>
            <a:rect l="l" t="t" r="r" b="b"/>
            <a:pathLst>
              <a:path w="3581400" h="335280" extrusionOk="0">
                <a:moveTo>
                  <a:pt x="0" y="0"/>
                </a:moveTo>
                <a:lnTo>
                  <a:pt x="403860" y="335280"/>
                </a:lnTo>
                <a:lnTo>
                  <a:pt x="3581400" y="335280"/>
                </a:lnTo>
              </a:path>
            </a:pathLst>
          </a:cu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oval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81"/>
          <p:cNvSpPr/>
          <p:nvPr/>
        </p:nvSpPr>
        <p:spPr>
          <a:xfrm>
            <a:off x="1283625" y="1112225"/>
            <a:ext cx="2650236" cy="265709"/>
          </a:xfrm>
          <a:custGeom>
            <a:avLst/>
            <a:gdLst/>
            <a:ahLst/>
            <a:cxnLst/>
            <a:rect l="l" t="t" r="r" b="b"/>
            <a:pathLst>
              <a:path w="3581400" h="335280" extrusionOk="0">
                <a:moveTo>
                  <a:pt x="0" y="0"/>
                </a:moveTo>
                <a:lnTo>
                  <a:pt x="403860" y="335280"/>
                </a:lnTo>
                <a:lnTo>
                  <a:pt x="3581400" y="335280"/>
                </a:lnTo>
              </a:path>
            </a:pathLst>
          </a:custGeom>
          <a:noFill/>
          <a:ln w="12700" cap="flat" cmpd="sng">
            <a:solidFill>
              <a:srgbClr val="A5A5A5"/>
            </a:solidFill>
            <a:prstDash val="solid"/>
            <a:miter lim="800000"/>
            <a:headEnd type="oval" w="med" len="med"/>
            <a:tailEnd type="oval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81"/>
          <p:cNvSpPr txBox="1"/>
          <p:nvPr/>
        </p:nvSpPr>
        <p:spPr>
          <a:xfrm>
            <a:off x="292150" y="2104350"/>
            <a:ext cx="9729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Leading Restaurants across North America, South America, Australia, Singapore, Thailand, Philippine, Japan, Malaysia, UK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0" name="Google Shape;1400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6383" y="2153514"/>
            <a:ext cx="2962260" cy="107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01" y="3607693"/>
            <a:ext cx="3503989" cy="644659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81"/>
          <p:cNvSpPr/>
          <p:nvPr/>
        </p:nvSpPr>
        <p:spPr>
          <a:xfrm>
            <a:off x="1917894" y="4333620"/>
            <a:ext cx="2013600" cy="171000"/>
          </a:xfrm>
          <a:prstGeom prst="rect">
            <a:avLst/>
          </a:prstGeom>
          <a:solidFill>
            <a:srgbClr val="AEABAB"/>
          </a:solidFill>
          <a:ln>
            <a:noFill/>
          </a:ln>
          <a:effectLst>
            <a:outerShdw blurRad="50800" dist="38100" dir="5400000" algn="t" rotWithShape="0">
              <a:srgbClr val="000000">
                <a:alpha val="2196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Aloha POS &amp; CrunchTime Capability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03" name="Google Shape;1403;p81"/>
          <p:cNvGrpSpPr/>
          <p:nvPr/>
        </p:nvGrpSpPr>
        <p:grpSpPr>
          <a:xfrm>
            <a:off x="4526815" y="727009"/>
            <a:ext cx="3125732" cy="387881"/>
            <a:chOff x="4566137" y="597488"/>
            <a:chExt cx="3598587" cy="517244"/>
          </a:xfrm>
        </p:grpSpPr>
        <p:sp>
          <p:nvSpPr>
            <p:cNvPr id="1404" name="Google Shape;1404;p81"/>
            <p:cNvSpPr/>
            <p:nvPr/>
          </p:nvSpPr>
          <p:spPr>
            <a:xfrm rot="10800000">
              <a:off x="4566137" y="910132"/>
              <a:ext cx="355200" cy="204600"/>
            </a:xfrm>
            <a:prstGeom prst="rtTriangle">
              <a:avLst/>
            </a:prstGeom>
            <a:gradFill>
              <a:gsLst>
                <a:gs pos="0">
                  <a:srgbClr val="FFC000"/>
                </a:gs>
                <a:gs pos="50000">
                  <a:srgbClr val="DB0006"/>
                </a:gs>
                <a:gs pos="100000">
                  <a:srgbClr val="DB000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81"/>
            <p:cNvSpPr/>
            <p:nvPr/>
          </p:nvSpPr>
          <p:spPr>
            <a:xfrm>
              <a:off x="4568924" y="597488"/>
              <a:ext cx="3595800" cy="312600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50000">
                  <a:srgbClr val="DB0006"/>
                </a:gs>
                <a:gs pos="100000">
                  <a:srgbClr val="DB0006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6" name="Google Shape;1406;p81"/>
          <p:cNvSpPr/>
          <p:nvPr/>
        </p:nvSpPr>
        <p:spPr>
          <a:xfrm>
            <a:off x="4802894" y="1189990"/>
            <a:ext cx="3167100" cy="52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81"/>
          <p:cNvSpPr/>
          <p:nvPr/>
        </p:nvSpPr>
        <p:spPr>
          <a:xfrm>
            <a:off x="4456765" y="2099756"/>
            <a:ext cx="4229100" cy="79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81"/>
          <p:cNvSpPr/>
          <p:nvPr/>
        </p:nvSpPr>
        <p:spPr>
          <a:xfrm>
            <a:off x="4789953" y="1015852"/>
            <a:ext cx="18771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DOMAIN KNOWLEDGE </a:t>
            </a:r>
            <a:endParaRPr sz="11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9" name="Google Shape;1409;p81"/>
          <p:cNvSpPr txBox="1"/>
          <p:nvPr/>
        </p:nvSpPr>
        <p:spPr>
          <a:xfrm>
            <a:off x="6392811" y="2065356"/>
            <a:ext cx="22725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Key products experience including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50800" marR="0" lvl="0" indent="-50800" algn="l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800"/>
              <a:buFont typeface="Arial"/>
              <a:buChar char="•"/>
            </a:pPr>
            <a:r>
              <a:rPr lang="en" sz="800" b="1">
                <a:solidFill>
                  <a:srgbClr val="4F81BD"/>
                </a:solidFill>
                <a:latin typeface="Proxima Nova"/>
                <a:ea typeface="Proxima Nova"/>
                <a:cs typeface="Proxima Nova"/>
                <a:sym typeface="Proxima Nova"/>
              </a:rPr>
              <a:t>FOH</a:t>
            </a:r>
            <a:r>
              <a:rPr lang="en" sz="800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800">
                <a:solidFill>
                  <a:srgbClr val="4683D1"/>
                </a:solidFill>
                <a:latin typeface="Proxima Nova"/>
                <a:ea typeface="Proxima Nova"/>
                <a:cs typeface="Proxima Nova"/>
                <a:sym typeface="Proxima Nova"/>
              </a:rPr>
              <a:t>Micros, NCR Aloha,  Xpient, Squirrel, Simphony</a:t>
            </a:r>
            <a:endParaRPr sz="800">
              <a:solidFill>
                <a:srgbClr val="4683D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50800" marR="0" lvl="0" indent="-50800" algn="l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800"/>
              <a:buFont typeface="Arial"/>
              <a:buChar char="•"/>
            </a:pPr>
            <a:r>
              <a:rPr lang="en" sz="800" b="1">
                <a:solidFill>
                  <a:srgbClr val="4F81BD"/>
                </a:solidFill>
                <a:latin typeface="Proxima Nova"/>
                <a:ea typeface="Proxima Nova"/>
                <a:cs typeface="Proxima Nova"/>
                <a:sym typeface="Proxima Nova"/>
              </a:rPr>
              <a:t>BOH</a:t>
            </a:r>
            <a:r>
              <a:rPr lang="en" sz="800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800">
                <a:solidFill>
                  <a:srgbClr val="4683D1"/>
                </a:solidFill>
                <a:latin typeface="Proxima Nova"/>
                <a:ea typeface="Proxima Nova"/>
                <a:cs typeface="Proxima Nova"/>
                <a:sym typeface="Proxima Nova"/>
              </a:rPr>
              <a:t>Altametrics, RedPraire, CrunchTime etc.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50800" marR="0" lvl="0" indent="-50800" algn="l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800"/>
              <a:buFont typeface="Arial"/>
              <a:buChar char="•"/>
            </a:pPr>
            <a:r>
              <a:rPr lang="en" sz="800" b="1">
                <a:solidFill>
                  <a:srgbClr val="4F81BD"/>
                </a:solidFill>
                <a:latin typeface="Proxima Nova"/>
                <a:ea typeface="Proxima Nova"/>
                <a:cs typeface="Proxima Nova"/>
                <a:sym typeface="Proxima Nova"/>
              </a:rPr>
              <a:t>Above Store</a:t>
            </a:r>
            <a:r>
              <a:rPr lang="en" sz="800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800">
                <a:solidFill>
                  <a:srgbClr val="4683D1"/>
                </a:solidFill>
                <a:latin typeface="Proxima Nova"/>
                <a:ea typeface="Proxima Nova"/>
                <a:cs typeface="Proxima Nova"/>
                <a:sym typeface="Proxima Nova"/>
              </a:rPr>
              <a:t>Microsoft GP, AS 400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0" name="Google Shape;1410;p81"/>
          <p:cNvSpPr txBox="1"/>
          <p:nvPr/>
        </p:nvSpPr>
        <p:spPr>
          <a:xfrm>
            <a:off x="5994106" y="1453167"/>
            <a:ext cx="654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Fine Dining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1" name="Google Shape;1411;p81"/>
          <p:cNvSpPr txBox="1"/>
          <p:nvPr/>
        </p:nvSpPr>
        <p:spPr>
          <a:xfrm>
            <a:off x="4456765" y="2054975"/>
            <a:ext cx="19146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Extensive experience with</a:t>
            </a:r>
            <a:r>
              <a:rPr lang="en" sz="800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800">
                <a:solidFill>
                  <a:srgbClr val="4683D1"/>
                </a:solidFill>
                <a:latin typeface="Proxima Nova"/>
                <a:ea typeface="Proxima Nova"/>
                <a:cs typeface="Proxima Nova"/>
                <a:sym typeface="Proxima Nova"/>
              </a:rPr>
              <a:t>Java – Selenium, HP UFT, Sikuli, CITS (Cognizant in-house) eggPlant, SeeTest Automation, Groovy, HP Loadrunner..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2" name="Google Shape;1412;p81"/>
          <p:cNvSpPr/>
          <p:nvPr/>
        </p:nvSpPr>
        <p:spPr>
          <a:xfrm>
            <a:off x="4456764" y="3147011"/>
            <a:ext cx="4000200" cy="13092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81"/>
          <p:cNvSpPr txBox="1"/>
          <p:nvPr/>
        </p:nvSpPr>
        <p:spPr>
          <a:xfrm>
            <a:off x="7446466" y="3385903"/>
            <a:ext cx="8868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CX Testing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4" name="Google Shape;1414;p81"/>
          <p:cNvSpPr/>
          <p:nvPr/>
        </p:nvSpPr>
        <p:spPr>
          <a:xfrm>
            <a:off x="4456764" y="3066378"/>
            <a:ext cx="4000200" cy="210900"/>
          </a:xfrm>
          <a:prstGeom prst="rect">
            <a:avLst/>
          </a:prstGeom>
          <a:solidFill>
            <a:srgbClr val="AEABA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81"/>
          <p:cNvSpPr txBox="1"/>
          <p:nvPr/>
        </p:nvSpPr>
        <p:spPr>
          <a:xfrm>
            <a:off x="5918558" y="3079517"/>
            <a:ext cx="1609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SERVICE SPECTRUM</a:t>
            </a:r>
            <a:endParaRPr sz="1100"/>
          </a:p>
        </p:txBody>
      </p:sp>
      <p:pic>
        <p:nvPicPr>
          <p:cNvPr id="1416" name="Google Shape;1416;p81" descr="Customer Support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5380" y="3076025"/>
            <a:ext cx="188535" cy="188535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81"/>
          <p:cNvSpPr/>
          <p:nvPr/>
        </p:nvSpPr>
        <p:spPr>
          <a:xfrm>
            <a:off x="5257783" y="732688"/>
            <a:ext cx="2398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EXPERIENCE IN SERVICING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8" name="Google Shape;1418;p81"/>
          <p:cNvSpPr/>
          <p:nvPr/>
        </p:nvSpPr>
        <p:spPr>
          <a:xfrm>
            <a:off x="4613639" y="741269"/>
            <a:ext cx="6351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18+ Years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9" name="Google Shape;1419;p81"/>
          <p:cNvSpPr/>
          <p:nvPr/>
        </p:nvSpPr>
        <p:spPr>
          <a:xfrm>
            <a:off x="5117420" y="1816835"/>
            <a:ext cx="1453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TOOL PLATFORMS </a:t>
            </a:r>
            <a:endParaRPr sz="11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0" name="Google Shape;1420;p81"/>
          <p:cNvSpPr/>
          <p:nvPr/>
        </p:nvSpPr>
        <p:spPr>
          <a:xfrm>
            <a:off x="6583061" y="1786128"/>
            <a:ext cx="1803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73763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UNDERSTANDING</a:t>
            </a:r>
            <a:endParaRPr sz="11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1" name="Google Shape;1421;p81"/>
          <p:cNvSpPr txBox="1"/>
          <p:nvPr/>
        </p:nvSpPr>
        <p:spPr>
          <a:xfrm>
            <a:off x="6717927" y="1453167"/>
            <a:ext cx="654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Casual Dining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2" name="Google Shape;1422;p81"/>
          <p:cNvSpPr txBox="1"/>
          <p:nvPr/>
        </p:nvSpPr>
        <p:spPr>
          <a:xfrm>
            <a:off x="7301655" y="1453167"/>
            <a:ext cx="6549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Café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3" name="Google Shape;1423;p81"/>
          <p:cNvSpPr txBox="1"/>
          <p:nvPr/>
        </p:nvSpPr>
        <p:spPr>
          <a:xfrm>
            <a:off x="5157100" y="1453167"/>
            <a:ext cx="90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F497D"/>
                </a:solidFill>
                <a:latin typeface="Proxima Nova"/>
                <a:ea typeface="Proxima Nova"/>
                <a:cs typeface="Proxima Nova"/>
                <a:sym typeface="Proxima Nova"/>
              </a:rPr>
              <a:t>Quick Service/ Fast Food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4" name="Google Shape;1424;p81"/>
          <p:cNvSpPr txBox="1"/>
          <p:nvPr/>
        </p:nvSpPr>
        <p:spPr>
          <a:xfrm>
            <a:off x="4764889" y="3339740"/>
            <a:ext cx="1149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Multi Channel and Multi Brands Support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25" name="Google Shape;1425;p81" descr="Fast Food Drive Thru ico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22157" y="1216157"/>
            <a:ext cx="259558" cy="259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81" descr="Dinner Plate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51851" y="1218294"/>
            <a:ext cx="303803" cy="30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81" descr="People Sitting At Table ic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94965" y="1226713"/>
            <a:ext cx="285668" cy="28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81" descr="Cafe ic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92056" y="1221190"/>
            <a:ext cx="274189" cy="27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81" descr="Sales Channel icon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32646" y="3353540"/>
            <a:ext cx="226297" cy="226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p81"/>
          <p:cNvSpPr/>
          <p:nvPr/>
        </p:nvSpPr>
        <p:spPr>
          <a:xfrm>
            <a:off x="6164074" y="3385903"/>
            <a:ext cx="5259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NFT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31" name="Google Shape;1431;p81" descr="Google Mobile icon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02709" y="4001161"/>
            <a:ext cx="205725" cy="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81" descr="Service icon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38531" y="3994959"/>
            <a:ext cx="226297" cy="22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81" descr="Natural User Interface 2 icon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26690" y="3671545"/>
            <a:ext cx="226297" cy="22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81" descr="Automation ico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63612" y="4013685"/>
            <a:ext cx="205725" cy="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81" descr="Speedometer icon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010289" y="3363826"/>
            <a:ext cx="205725" cy="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81" descr="Transfer icon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263612" y="3692118"/>
            <a:ext cx="205725" cy="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81" descr="User Support icon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6002506" y="3671005"/>
            <a:ext cx="205725" cy="2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81" descr="Customer Insight icon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273490" y="3363826"/>
            <a:ext cx="205725" cy="20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81"/>
          <p:cNvSpPr/>
          <p:nvPr/>
        </p:nvSpPr>
        <p:spPr>
          <a:xfrm>
            <a:off x="4976757" y="4532281"/>
            <a:ext cx="1350600" cy="213900"/>
          </a:xfrm>
          <a:prstGeom prst="rect">
            <a:avLst/>
          </a:prstGeom>
          <a:solidFill>
            <a:srgbClr val="AEABAB"/>
          </a:solidFill>
          <a:ln>
            <a:noFill/>
          </a:ln>
          <a:effectLst>
            <a:outerShdw blurRad="50800" dist="38100" dir="5400000" algn="t" rotWithShape="0">
              <a:srgbClr val="000000">
                <a:alpha val="2196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Testing Touchpoints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40" name="Google Shape;1440;p8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564760" y="4508331"/>
            <a:ext cx="371627" cy="27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81"/>
          <p:cNvSpPr/>
          <p:nvPr/>
        </p:nvSpPr>
        <p:spPr>
          <a:xfrm>
            <a:off x="4796886" y="1211546"/>
            <a:ext cx="340800" cy="340800"/>
          </a:xfrm>
          <a:prstGeom prst="ellipse">
            <a:avLst/>
          </a:prstGeom>
          <a:solidFill>
            <a:srgbClr val="0033A0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21125" tIns="10550" rIns="21125" bIns="10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0039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2" name="Google Shape;1442;p81" descr="Brainstorm Skill icon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843115" y="1272403"/>
            <a:ext cx="227264" cy="227264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81"/>
          <p:cNvSpPr/>
          <p:nvPr/>
        </p:nvSpPr>
        <p:spPr>
          <a:xfrm>
            <a:off x="4796886" y="1708071"/>
            <a:ext cx="340800" cy="340800"/>
          </a:xfrm>
          <a:prstGeom prst="ellipse">
            <a:avLst/>
          </a:prstGeom>
          <a:solidFill>
            <a:srgbClr val="0033A0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21125" tIns="10550" rIns="21125" bIns="10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0039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81" descr="Tool Symbol icon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883607" y="1789901"/>
            <a:ext cx="177107" cy="177107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81"/>
          <p:cNvSpPr/>
          <p:nvPr/>
        </p:nvSpPr>
        <p:spPr>
          <a:xfrm>
            <a:off x="6251921" y="1708071"/>
            <a:ext cx="340800" cy="340800"/>
          </a:xfrm>
          <a:prstGeom prst="ellipse">
            <a:avLst/>
          </a:prstGeom>
          <a:solidFill>
            <a:srgbClr val="0033A0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21125" tIns="10550" rIns="21125" bIns="10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00394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6" name="Google Shape;1446;p81" descr="Product icon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327535" y="1780794"/>
            <a:ext cx="195322" cy="195322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81"/>
          <p:cNvSpPr txBox="1"/>
          <p:nvPr/>
        </p:nvSpPr>
        <p:spPr>
          <a:xfrm>
            <a:off x="4764889" y="3647782"/>
            <a:ext cx="101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Interface / Integration Testing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8" name="Google Shape;1448;p81"/>
          <p:cNvSpPr txBox="1"/>
          <p:nvPr/>
        </p:nvSpPr>
        <p:spPr>
          <a:xfrm>
            <a:off x="4764888" y="3979147"/>
            <a:ext cx="1103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Services / Middleware Testing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9" name="Google Shape;1449;p81"/>
          <p:cNvSpPr/>
          <p:nvPr/>
        </p:nvSpPr>
        <p:spPr>
          <a:xfrm>
            <a:off x="6164075" y="3677578"/>
            <a:ext cx="843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UAT Support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0" name="Google Shape;1450;p81"/>
          <p:cNvSpPr/>
          <p:nvPr/>
        </p:nvSpPr>
        <p:spPr>
          <a:xfrm>
            <a:off x="6164075" y="3925212"/>
            <a:ext cx="972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/ Handheld Testing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1" name="Google Shape;1451;p81"/>
          <p:cNvSpPr txBox="1"/>
          <p:nvPr/>
        </p:nvSpPr>
        <p:spPr>
          <a:xfrm>
            <a:off x="7446465" y="3647783"/>
            <a:ext cx="9513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Migration Testing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2" name="Google Shape;1452;p81"/>
          <p:cNvSpPr txBox="1"/>
          <p:nvPr/>
        </p:nvSpPr>
        <p:spPr>
          <a:xfrm>
            <a:off x="7446466" y="3979146"/>
            <a:ext cx="9396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Test Automation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53" name="Google Shape;1453;p81"/>
          <p:cNvCxnSpPr/>
          <p:nvPr/>
        </p:nvCxnSpPr>
        <p:spPr>
          <a:xfrm>
            <a:off x="5933376" y="3385904"/>
            <a:ext cx="0" cy="82110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4" name="Google Shape;1454;p81"/>
          <p:cNvCxnSpPr/>
          <p:nvPr/>
        </p:nvCxnSpPr>
        <p:spPr>
          <a:xfrm>
            <a:off x="7132381" y="3385904"/>
            <a:ext cx="0" cy="821100"/>
          </a:xfrm>
          <a:prstGeom prst="straightConnector1">
            <a:avLst/>
          </a:prstGeom>
          <a:noFill/>
          <a:ln w="9525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55" name="Google Shape;1455;p8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726276" y="594650"/>
            <a:ext cx="730612" cy="650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81"/>
          <p:cNvGrpSpPr/>
          <p:nvPr/>
        </p:nvGrpSpPr>
        <p:grpSpPr>
          <a:xfrm>
            <a:off x="4562352" y="4474307"/>
            <a:ext cx="234430" cy="315869"/>
            <a:chOff x="2000738" y="2480621"/>
            <a:chExt cx="312615" cy="421215"/>
          </a:xfrm>
        </p:grpSpPr>
        <p:pic>
          <p:nvPicPr>
            <p:cNvPr id="1457" name="Google Shape;1457;p81"/>
            <p:cNvPicPr preferRelativeResize="0"/>
            <p:nvPr/>
          </p:nvPicPr>
          <p:blipFill rotWithShape="1">
            <a:blip r:embed="rId24">
              <a:alphaModFix/>
            </a:blip>
            <a:srcRect l="14101" r="11681"/>
            <a:stretch/>
          </p:blipFill>
          <p:spPr>
            <a:xfrm>
              <a:off x="2000738" y="2480621"/>
              <a:ext cx="312615" cy="421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8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2056033" y="2550552"/>
              <a:ext cx="199773" cy="1997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82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CERTIFICATION APPROACH</a:t>
            </a:r>
            <a:endParaRPr/>
          </a:p>
        </p:txBody>
      </p:sp>
      <p:sp>
        <p:nvSpPr>
          <p:cNvPr id="1464" name="Google Shape;1464;p82"/>
          <p:cNvSpPr/>
          <p:nvPr/>
        </p:nvSpPr>
        <p:spPr>
          <a:xfrm>
            <a:off x="4080125" y="1599625"/>
            <a:ext cx="2605800" cy="215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Google Shape;1465;p82"/>
          <p:cNvSpPr/>
          <p:nvPr/>
        </p:nvSpPr>
        <p:spPr>
          <a:xfrm>
            <a:off x="4069959" y="791087"/>
            <a:ext cx="2616199" cy="1617260"/>
          </a:xfrm>
          <a:prstGeom prst="flowChartDecision">
            <a:avLst/>
          </a:prstGeom>
          <a:solidFill>
            <a:srgbClr val="F3F3F3"/>
          </a:solidFill>
          <a:ln w="9525" cap="flat" cmpd="sng">
            <a:solidFill>
              <a:srgbClr val="DB0006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82"/>
          <p:cNvSpPr/>
          <p:nvPr/>
        </p:nvSpPr>
        <p:spPr>
          <a:xfrm>
            <a:off x="203517" y="521342"/>
            <a:ext cx="2670900" cy="303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 POD</a:t>
            </a:r>
            <a:endParaRPr sz="14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7" name="Google Shape;1467;p82"/>
          <p:cNvSpPr/>
          <p:nvPr/>
        </p:nvSpPr>
        <p:spPr>
          <a:xfrm>
            <a:off x="4069734" y="500514"/>
            <a:ext cx="2670900" cy="3039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4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Release Certification POD</a:t>
            </a:r>
            <a:endParaRPr sz="14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468" name="Google Shape;1468;p82"/>
          <p:cNvGrpSpPr/>
          <p:nvPr/>
        </p:nvGrpSpPr>
        <p:grpSpPr>
          <a:xfrm>
            <a:off x="241243" y="885383"/>
            <a:ext cx="2616199" cy="1617260"/>
            <a:chOff x="1131964" y="937744"/>
            <a:chExt cx="3488265" cy="2156346"/>
          </a:xfrm>
        </p:grpSpPr>
        <p:sp>
          <p:nvSpPr>
            <p:cNvPr id="1469" name="Google Shape;1469;p82"/>
            <p:cNvSpPr/>
            <p:nvPr/>
          </p:nvSpPr>
          <p:spPr>
            <a:xfrm>
              <a:off x="1131964" y="937744"/>
              <a:ext cx="3488265" cy="2156346"/>
            </a:xfrm>
            <a:prstGeom prst="flowChartDecision">
              <a:avLst/>
            </a:prstGeom>
            <a:solidFill>
              <a:srgbClr val="F3F3F3"/>
            </a:solidFill>
            <a:ln w="9525" cap="flat" cmpd="sng">
              <a:solidFill>
                <a:srgbClr val="FFC00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70" name="Google Shape;1470;p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93124" y="1708433"/>
              <a:ext cx="208992" cy="274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1" name="Google Shape;1471;p8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82755" y="1071846"/>
              <a:ext cx="208992" cy="2743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2" name="Google Shape;1472;p82"/>
            <p:cNvSpPr/>
            <p:nvPr/>
          </p:nvSpPr>
          <p:spPr>
            <a:xfrm>
              <a:off x="1651154" y="1976106"/>
              <a:ext cx="861300" cy="18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75" tIns="8675" rIns="8675" bIns="8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41414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14141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Scrum Master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473" name="Google Shape;1473;p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85566" y="1862680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4" name="Google Shape;1474;p82"/>
            <p:cNvSpPr/>
            <p:nvPr/>
          </p:nvSpPr>
          <p:spPr>
            <a:xfrm>
              <a:off x="3059868" y="2127880"/>
              <a:ext cx="1316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75" tIns="8675" rIns="8675" bIns="8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41414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14141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FSDs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475" name="Google Shape;1475;p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73588" y="2337344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6" name="Google Shape;1476;p82"/>
            <p:cNvSpPr/>
            <p:nvPr/>
          </p:nvSpPr>
          <p:spPr>
            <a:xfrm>
              <a:off x="2171583" y="2582818"/>
              <a:ext cx="1316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75" tIns="8675" rIns="8675" bIns="8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41414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14141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QEs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477" name="Google Shape;1477;p82"/>
            <p:cNvSpPr/>
            <p:nvPr/>
          </p:nvSpPr>
          <p:spPr>
            <a:xfrm>
              <a:off x="1794251" y="1415379"/>
              <a:ext cx="2015400" cy="2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675" tIns="8675" rIns="8675" bIns="86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41414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141414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Product Owner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1478" name="Google Shape;1478;p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766912" y="1881663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26746" y="1678006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0" name="Google Shape;1480;p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49930" y="2305105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1" name="Google Shape;1481;p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74003" y="207494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2" name="Google Shape;1482;p82"/>
          <p:cNvGrpSpPr/>
          <p:nvPr/>
        </p:nvGrpSpPr>
        <p:grpSpPr>
          <a:xfrm>
            <a:off x="5248209" y="885331"/>
            <a:ext cx="310584" cy="391412"/>
            <a:chOff x="8574209" y="1262893"/>
            <a:chExt cx="451758" cy="445495"/>
          </a:xfrm>
        </p:grpSpPr>
        <p:pic>
          <p:nvPicPr>
            <p:cNvPr id="1483" name="Google Shape;1483;p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843147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4" name="Google Shape;1484;p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706847" y="1262893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5" name="Google Shape;1485;p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74209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6" name="Google Shape;1486;p82"/>
          <p:cNvGrpSpPr/>
          <p:nvPr/>
        </p:nvGrpSpPr>
        <p:grpSpPr>
          <a:xfrm>
            <a:off x="4578373" y="1508741"/>
            <a:ext cx="338819" cy="205740"/>
            <a:chOff x="8574209" y="1434068"/>
            <a:chExt cx="451758" cy="274320"/>
          </a:xfrm>
        </p:grpSpPr>
        <p:pic>
          <p:nvPicPr>
            <p:cNvPr id="1487" name="Google Shape;1487;p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843147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8" name="Google Shape;1488;p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74209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9" name="Google Shape;1489;p82"/>
          <p:cNvGrpSpPr/>
          <p:nvPr/>
        </p:nvGrpSpPr>
        <p:grpSpPr>
          <a:xfrm>
            <a:off x="5224577" y="1523830"/>
            <a:ext cx="338819" cy="205740"/>
            <a:chOff x="8574209" y="1434068"/>
            <a:chExt cx="451758" cy="274320"/>
          </a:xfrm>
        </p:grpSpPr>
        <p:pic>
          <p:nvPicPr>
            <p:cNvPr id="1490" name="Google Shape;1490;p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843147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1" name="Google Shape;1491;p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574209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2" name="Google Shape;1492;p82"/>
          <p:cNvGrpSpPr/>
          <p:nvPr/>
        </p:nvGrpSpPr>
        <p:grpSpPr>
          <a:xfrm>
            <a:off x="5999446" y="1523830"/>
            <a:ext cx="338819" cy="205740"/>
            <a:chOff x="8574209" y="1434068"/>
            <a:chExt cx="451758" cy="274320"/>
          </a:xfrm>
        </p:grpSpPr>
        <p:pic>
          <p:nvPicPr>
            <p:cNvPr id="1493" name="Google Shape;1493;p8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843147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4" name="Google Shape;1494;p8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74209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5" name="Google Shape;1495;p82"/>
          <p:cNvGrpSpPr/>
          <p:nvPr/>
        </p:nvGrpSpPr>
        <p:grpSpPr>
          <a:xfrm>
            <a:off x="5174948" y="1939372"/>
            <a:ext cx="338819" cy="205740"/>
            <a:chOff x="8574209" y="1434068"/>
            <a:chExt cx="451758" cy="274320"/>
          </a:xfrm>
        </p:grpSpPr>
        <p:pic>
          <p:nvPicPr>
            <p:cNvPr id="1496" name="Google Shape;1496;p8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843147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7" name="Google Shape;1497;p8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574209" y="1434068"/>
              <a:ext cx="182821" cy="274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8" name="Google Shape;1498;p82"/>
          <p:cNvSpPr/>
          <p:nvPr/>
        </p:nvSpPr>
        <p:spPr>
          <a:xfrm>
            <a:off x="4952140" y="1245354"/>
            <a:ext cx="9051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75" tIns="8675" rIns="8675" bIns="8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</a:pPr>
            <a:r>
              <a:rPr lang="en" sz="800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Quality Engineers</a:t>
            </a:r>
            <a:endParaRPr sz="800" i="0" u="none" strike="noStrike" cap="none">
              <a:solidFill>
                <a:srgbClr val="141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9" name="Google Shape;1499;p82"/>
          <p:cNvSpPr/>
          <p:nvPr/>
        </p:nvSpPr>
        <p:spPr>
          <a:xfrm>
            <a:off x="4383362" y="1692188"/>
            <a:ext cx="784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75" tIns="8675" rIns="8675" bIns="8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</a:pPr>
            <a:r>
              <a:rPr lang="en" sz="800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Engineers</a:t>
            </a:r>
            <a:endParaRPr sz="800" i="0" u="none" strike="noStrike" cap="none">
              <a:solidFill>
                <a:srgbClr val="14141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0" name="Google Shape;1500;p82"/>
          <p:cNvSpPr/>
          <p:nvPr/>
        </p:nvSpPr>
        <p:spPr>
          <a:xfrm>
            <a:off x="5019566" y="1703502"/>
            <a:ext cx="784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75" tIns="8675" rIns="8675" bIns="8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Accessibility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1" name="Google Shape;1501;p82"/>
          <p:cNvSpPr/>
          <p:nvPr/>
        </p:nvSpPr>
        <p:spPr>
          <a:xfrm>
            <a:off x="5788051" y="1692853"/>
            <a:ext cx="784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75" tIns="8675" rIns="8675" bIns="8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2" name="Google Shape;1502;p82"/>
          <p:cNvSpPr/>
          <p:nvPr/>
        </p:nvSpPr>
        <p:spPr>
          <a:xfrm>
            <a:off x="4984514" y="2183543"/>
            <a:ext cx="7845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75" tIns="8675" rIns="8675" bIns="8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CX</a:t>
            </a:r>
            <a:endParaRPr sz="1100"/>
          </a:p>
        </p:txBody>
      </p:sp>
      <p:sp>
        <p:nvSpPr>
          <p:cNvPr id="1503" name="Google Shape;1503;p82"/>
          <p:cNvSpPr txBox="1"/>
          <p:nvPr/>
        </p:nvSpPr>
        <p:spPr>
          <a:xfrm>
            <a:off x="4133650" y="2322250"/>
            <a:ext cx="25455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Activities: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System Integration Testing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End to End Business process Assurance</a:t>
            </a:r>
            <a:endParaRPr sz="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 Regression validation (automated)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Non-Functional testing: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Security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Accessibility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 Experience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UAT Support</a:t>
            </a:r>
            <a:endParaRPr sz="9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4" name="Google Shape;1504;p82"/>
          <p:cNvSpPr/>
          <p:nvPr/>
        </p:nvSpPr>
        <p:spPr>
          <a:xfrm>
            <a:off x="2841416" y="1430431"/>
            <a:ext cx="1116600" cy="384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DB0006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82"/>
          <p:cNvSpPr/>
          <p:nvPr/>
        </p:nvSpPr>
        <p:spPr>
          <a:xfrm>
            <a:off x="6683743" y="1393789"/>
            <a:ext cx="1116600" cy="3849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DB0006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82"/>
          <p:cNvSpPr txBox="1"/>
          <p:nvPr/>
        </p:nvSpPr>
        <p:spPr>
          <a:xfrm>
            <a:off x="2810427" y="1215675"/>
            <a:ext cx="132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Entry Criteria</a:t>
            </a:r>
            <a:endParaRPr sz="1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7" name="Google Shape;1507;p82"/>
          <p:cNvSpPr txBox="1"/>
          <p:nvPr/>
        </p:nvSpPr>
        <p:spPr>
          <a:xfrm>
            <a:off x="6678938" y="1213170"/>
            <a:ext cx="1095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Exit Criteria</a:t>
            </a:r>
            <a:endParaRPr sz="1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8" name="Google Shape;1508;p82"/>
          <p:cNvSpPr txBox="1"/>
          <p:nvPr/>
        </p:nvSpPr>
        <p:spPr>
          <a:xfrm>
            <a:off x="2661700" y="1885826"/>
            <a:ext cx="1439400" cy="10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Completed Feature level test cases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All test logs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Open defect details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Completed Feature level Automation Scripts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Met the “Definition of Done”</a:t>
            </a:r>
            <a:endParaRPr sz="900" i="1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9" name="Google Shape;1509;p82"/>
          <p:cNvSpPr txBox="1"/>
          <p:nvPr/>
        </p:nvSpPr>
        <p:spPr>
          <a:xfrm>
            <a:off x="6678950" y="1950700"/>
            <a:ext cx="2443500" cy="14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b="1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Following deliverables will be complete: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SIT and E2E Test Cases and Logs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 Test Logs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Performance, Security, Accessibility and CX Reports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69900" marR="0" lvl="1" indent="-120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Test Summary Report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Sign off on all open defects from Business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27000" marR="0" lvl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Proxima Nova"/>
              <a:buChar char="•"/>
            </a:pPr>
            <a:r>
              <a:rPr lang="en" sz="900" i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QA sign off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0" name="Google Shape;1510;p82"/>
          <p:cNvSpPr txBox="1"/>
          <p:nvPr/>
        </p:nvSpPr>
        <p:spPr>
          <a:xfrm>
            <a:off x="4054082" y="3816421"/>
            <a:ext cx="4407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Cases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82"/>
          <p:cNvSpPr txBox="1"/>
          <p:nvPr/>
        </p:nvSpPr>
        <p:spPr>
          <a:xfrm>
            <a:off x="5820105" y="3816421"/>
            <a:ext cx="8661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NFT Recommendations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82"/>
          <p:cNvSpPr txBox="1"/>
          <p:nvPr/>
        </p:nvSpPr>
        <p:spPr>
          <a:xfrm>
            <a:off x="4563678" y="3841343"/>
            <a:ext cx="9540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 Execution Logs/ Defects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82"/>
          <p:cNvSpPr/>
          <p:nvPr/>
        </p:nvSpPr>
        <p:spPr>
          <a:xfrm>
            <a:off x="5229968" y="3816421"/>
            <a:ext cx="6972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Metrics &amp; Reports</a:t>
            </a:r>
            <a:endParaRPr sz="1100"/>
          </a:p>
        </p:txBody>
      </p:sp>
      <p:sp>
        <p:nvSpPr>
          <p:cNvPr id="1514" name="Google Shape;1514;p82"/>
          <p:cNvSpPr/>
          <p:nvPr/>
        </p:nvSpPr>
        <p:spPr>
          <a:xfrm>
            <a:off x="-6511" y="4137637"/>
            <a:ext cx="9144000" cy="49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82"/>
          <p:cNvSpPr/>
          <p:nvPr/>
        </p:nvSpPr>
        <p:spPr>
          <a:xfrm>
            <a:off x="-9641" y="4680400"/>
            <a:ext cx="9144000" cy="49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82"/>
          <p:cNvSpPr txBox="1"/>
          <p:nvPr/>
        </p:nvSpPr>
        <p:spPr>
          <a:xfrm>
            <a:off x="277309" y="4209284"/>
            <a:ext cx="1139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Tools/ Differentiators</a:t>
            </a:r>
            <a:endParaRPr sz="1100"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7" name="Google Shape;1517;p82"/>
          <p:cNvSpPr txBox="1"/>
          <p:nvPr/>
        </p:nvSpPr>
        <p:spPr>
          <a:xfrm>
            <a:off x="270144" y="4738250"/>
            <a:ext cx="1483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Release Certification KPIs</a:t>
            </a:r>
            <a:endParaRPr sz="1100" b="1" i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18" name="Google Shape;1518;p8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61474" y="4246334"/>
            <a:ext cx="745531" cy="258411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82"/>
          <p:cNvSpPr/>
          <p:nvPr/>
        </p:nvSpPr>
        <p:spPr>
          <a:xfrm>
            <a:off x="4362439" y="4248000"/>
            <a:ext cx="645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LEAP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0" name="Google Shape;1520;p82"/>
          <p:cNvSpPr/>
          <p:nvPr/>
        </p:nvSpPr>
        <p:spPr>
          <a:xfrm>
            <a:off x="5504411" y="4218575"/>
            <a:ext cx="179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Quality Insight BOTs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1" name="Google Shape;1521;p82"/>
          <p:cNvSpPr/>
          <p:nvPr/>
        </p:nvSpPr>
        <p:spPr>
          <a:xfrm>
            <a:off x="7799112" y="4229850"/>
            <a:ext cx="1323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NFT Assure</a:t>
            </a:r>
            <a:endParaRPr sz="1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2" name="Google Shape;1522;p82"/>
          <p:cNvSpPr/>
          <p:nvPr/>
        </p:nvSpPr>
        <p:spPr>
          <a:xfrm>
            <a:off x="1659442" y="4225725"/>
            <a:ext cx="80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CIQD</a:t>
            </a:r>
            <a:endParaRPr sz="14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3" name="Google Shape;1523;p82"/>
          <p:cNvSpPr/>
          <p:nvPr/>
        </p:nvSpPr>
        <p:spPr>
          <a:xfrm>
            <a:off x="1911423" y="4730004"/>
            <a:ext cx="1920300" cy="3903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48775" rIns="34275" bIns="48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3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000063"/>
                </a:solidFill>
                <a:latin typeface="Proxima Nova"/>
                <a:ea typeface="Proxima Nova"/>
                <a:cs typeface="Proxima Nova"/>
                <a:sym typeface="Proxima Nova"/>
              </a:rPr>
              <a:t>~80%</a:t>
            </a:r>
            <a:endParaRPr sz="1100" b="1" i="0" u="none" strike="noStrike" cap="none">
              <a:solidFill>
                <a:srgbClr val="0000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Automation Coverage across Layers</a:t>
            </a:r>
            <a:endParaRPr sz="8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4" name="Google Shape;1524;p82"/>
          <p:cNvSpPr/>
          <p:nvPr/>
        </p:nvSpPr>
        <p:spPr>
          <a:xfrm>
            <a:off x="4400098" y="4749044"/>
            <a:ext cx="1920300" cy="3903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48775" rIns="34275" bIns="48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63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000063"/>
                </a:solidFill>
                <a:latin typeface="Proxima Nova"/>
                <a:ea typeface="Proxima Nova"/>
                <a:cs typeface="Proxima Nova"/>
                <a:sym typeface="Proxima Nova"/>
              </a:rPr>
              <a:t>&lt;1%</a:t>
            </a:r>
            <a:endParaRPr sz="1100" b="1" i="0" u="none" strike="noStrike" cap="none">
              <a:solidFill>
                <a:srgbClr val="0000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Critical defect leakage to production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5" name="Google Shape;1525;p82"/>
          <p:cNvSpPr/>
          <p:nvPr/>
        </p:nvSpPr>
        <p:spPr>
          <a:xfrm>
            <a:off x="7054855" y="4730004"/>
            <a:ext cx="1920300" cy="3903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34275" tIns="48775" rIns="34275" bIns="487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63"/>
                </a:solidFill>
                <a:latin typeface="Proxima Nova"/>
                <a:ea typeface="Proxima Nova"/>
                <a:cs typeface="Proxima Nova"/>
                <a:sym typeface="Proxima Nova"/>
              </a:rPr>
              <a:t>30-60%                       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00006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800" b="1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Reduction in Test Cycle Time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6" name="Google Shape;1526;p82"/>
          <p:cNvSpPr/>
          <p:nvPr/>
        </p:nvSpPr>
        <p:spPr>
          <a:xfrm>
            <a:off x="7831274" y="966734"/>
            <a:ext cx="1370574" cy="1066014"/>
          </a:xfrm>
          <a:prstGeom prst="irregularSeal1">
            <a:avLst/>
          </a:prstGeom>
          <a:solidFill>
            <a:srgbClr val="FFC42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highlight>
                  <a:srgbClr val="DB0006"/>
                </a:highlight>
                <a:latin typeface="Proxima Nova"/>
                <a:ea typeface="Proxima Nova"/>
                <a:cs typeface="Proxima Nova"/>
                <a:sym typeface="Proxima Nova"/>
              </a:rPr>
              <a:t>Production Launch</a:t>
            </a:r>
            <a:endParaRPr sz="900" b="1">
              <a:solidFill>
                <a:srgbClr val="FFFFFF"/>
              </a:solidFill>
              <a:highlight>
                <a:srgbClr val="DB000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7" name="Google Shape;1527;p82"/>
          <p:cNvSpPr/>
          <p:nvPr/>
        </p:nvSpPr>
        <p:spPr>
          <a:xfrm>
            <a:off x="152659" y="3688302"/>
            <a:ext cx="6795600" cy="51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42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highlight>
                  <a:srgbClr val="DB0006"/>
                </a:highlight>
                <a:latin typeface="Proxima Nova"/>
                <a:ea typeface="Proxima Nova"/>
                <a:cs typeface="Proxima Nova"/>
                <a:sym typeface="Proxima Nova"/>
              </a:rPr>
              <a:t>Enhance Test Cases for SIT and E2E</a:t>
            </a:r>
            <a:endParaRPr sz="1100">
              <a:solidFill>
                <a:srgbClr val="FFFFFF"/>
              </a:solidFill>
              <a:highlight>
                <a:srgbClr val="DB000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FFFFF"/>
                </a:solidFill>
                <a:highlight>
                  <a:srgbClr val="DB0006"/>
                </a:highlight>
                <a:latin typeface="Proxima Nova"/>
                <a:ea typeface="Proxima Nova"/>
                <a:cs typeface="Proxima Nova"/>
                <a:sym typeface="Proxima Nova"/>
              </a:rPr>
              <a:t>Enhance automated scripts for Regression</a:t>
            </a:r>
            <a:endParaRPr sz="900" b="1">
              <a:solidFill>
                <a:srgbClr val="FFFFFF"/>
              </a:solidFill>
              <a:highlight>
                <a:srgbClr val="DB000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8" name="Google Shape;1528;p82"/>
          <p:cNvSpPr/>
          <p:nvPr/>
        </p:nvSpPr>
        <p:spPr>
          <a:xfrm rot="923776">
            <a:off x="145718" y="2078017"/>
            <a:ext cx="993245" cy="1775286"/>
          </a:xfrm>
          <a:prstGeom prst="curvedRightArrow">
            <a:avLst>
              <a:gd name="adj1" fmla="val 25000"/>
              <a:gd name="adj2" fmla="val 61107"/>
              <a:gd name="adj3" fmla="val 27204"/>
            </a:avLst>
          </a:prstGeom>
          <a:solidFill>
            <a:srgbClr val="FFC42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 Test Cases during sprints</a:t>
            </a:r>
            <a:endParaRPr sz="9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9" name="Google Shape;1529;p82"/>
          <p:cNvSpPr/>
          <p:nvPr/>
        </p:nvSpPr>
        <p:spPr>
          <a:xfrm rot="-296610">
            <a:off x="1738303" y="2231254"/>
            <a:ext cx="936484" cy="1630881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C42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Automated Test Scripts after each sprint</a:t>
            </a:r>
            <a:endParaRPr sz="900"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83" descr="foundry white lines.png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2"/>
            <a:ext cx="3657600" cy="5143501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1535" name="Google Shape;1535;p83"/>
          <p:cNvSpPr txBox="1"/>
          <p:nvPr/>
        </p:nvSpPr>
        <p:spPr>
          <a:xfrm>
            <a:off x="-56199" y="977736"/>
            <a:ext cx="3628200" cy="12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If done right</a:t>
            </a:r>
            <a:br>
              <a:rPr lang="en" sz="2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Loyalty can be a game changer</a:t>
            </a:r>
            <a:endParaRPr sz="2800" b="1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6" name="Google Shape;1536;p83"/>
          <p:cNvSpPr/>
          <p:nvPr/>
        </p:nvSpPr>
        <p:spPr>
          <a:xfrm>
            <a:off x="1290501" y="2688306"/>
            <a:ext cx="773700" cy="75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9554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537" name="Google Shape;1537;p83"/>
          <p:cNvGraphicFramePr/>
          <p:nvPr/>
        </p:nvGraphicFramePr>
        <p:xfrm>
          <a:off x="4033770" y="20688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{C7D361FB-7CD5-47FB-AAD7-AE29C969649A}</a:tableStyleId>
              </a:tblPr>
              <a:tblGrid>
                <a:gridCol w="492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7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F95648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731525" marR="0" marT="45725" marB="45725" anchor="ctr"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7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rgbClr val="26262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Price Sensitivity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F95648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Loyalty customers trust the brand does less price comparison</a:t>
                      </a:r>
                      <a:endParaRPr sz="1200">
                        <a:solidFill>
                          <a:srgbClr val="F95648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731525" marR="0" marT="45725" marB="45725" anchor="ctr"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Lifetime Value </a:t>
                      </a:r>
                      <a:endParaRPr sz="14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95648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Loyalty customers spend 5-10% more than non-members</a:t>
                      </a:r>
                      <a:endParaRPr sz="1200">
                        <a:solidFill>
                          <a:srgbClr val="F95648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731525" marR="0" marT="45725" marB="45725" anchor="ctr"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>
                          <a:solidFill>
                            <a:srgbClr val="26262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Retention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95648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Typically 50%-70% revenue comes from repeat visits</a:t>
                      </a:r>
                      <a:endParaRPr sz="1200">
                        <a:solidFill>
                          <a:srgbClr val="F95648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731525" marR="0" marT="45725" marB="45725" anchor="ctr"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>
                          <a:solidFill>
                            <a:srgbClr val="262626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Referrals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95648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95648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20-50% of purchasing decisions are influenced by referrals</a:t>
                      </a:r>
                      <a:endParaRPr sz="1200">
                        <a:solidFill>
                          <a:srgbClr val="F95648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F95648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731525" marR="0" marT="45725" marB="45725" anchor="ctr"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3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>
                        <a:solidFill>
                          <a:srgbClr val="F95648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731525" marR="0" marT="45725" marB="45725" anchor="ctr"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38" name="Google Shape;1538;p83"/>
          <p:cNvSpPr txBox="1"/>
          <p:nvPr/>
        </p:nvSpPr>
        <p:spPr>
          <a:xfrm>
            <a:off x="336807" y="3101730"/>
            <a:ext cx="28584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lang="en" sz="1600" i="1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How QSR’s are benefitting from loyalty?</a:t>
            </a:r>
            <a:endParaRPr sz="1600" i="1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39" name="Google Shape;1539;p83" descr="Related 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0400" y="2643226"/>
            <a:ext cx="51719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93532" y="184566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83" descr="Related 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93532" y="116804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07030" y="3298552"/>
            <a:ext cx="443933" cy="443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43" name="Google Shape;1543;p83"/>
          <p:cNvSpPr txBox="1"/>
          <p:nvPr/>
        </p:nvSpPr>
        <p:spPr>
          <a:xfrm>
            <a:off x="419100" y="4872535"/>
            <a:ext cx="2026200" cy="1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© COGNIZANT 2020</a:t>
            </a:r>
            <a:endParaRPr sz="600" i="0" u="none" strike="noStrike" cap="none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544" name="Google Shape;1544;p83"/>
          <p:cNvSpPr/>
          <p:nvPr/>
        </p:nvSpPr>
        <p:spPr>
          <a:xfrm>
            <a:off x="0" y="279571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5" name="Google Shape;1545;p83"/>
          <p:cNvSpPr/>
          <p:nvPr/>
        </p:nvSpPr>
        <p:spPr>
          <a:xfrm>
            <a:off x="0" y="4940619"/>
            <a:ext cx="268605" cy="0"/>
          </a:xfrm>
          <a:custGeom>
            <a:avLst/>
            <a:gdLst/>
            <a:ahLst/>
            <a:cxnLst/>
            <a:rect l="l" t="t" r="r" b="b"/>
            <a:pathLst>
              <a:path w="457200" h="120000" extrusionOk="0">
                <a:moveTo>
                  <a:pt x="0" y="0"/>
                </a:moveTo>
                <a:lnTo>
                  <a:pt x="457200" y="0"/>
                </a:lnTo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84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COGNIZANT LOYALTY EXPERIENCES</a:t>
            </a:r>
            <a:endParaRPr/>
          </a:p>
        </p:txBody>
      </p:sp>
      <p:pic>
        <p:nvPicPr>
          <p:cNvPr id="1551" name="Google Shape;1551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63" y="617966"/>
            <a:ext cx="2141230" cy="36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0456" y="1402437"/>
            <a:ext cx="12096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5937" y="1531871"/>
            <a:ext cx="1080507" cy="23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0456" y="2194174"/>
            <a:ext cx="13239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8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45937" y="560997"/>
            <a:ext cx="8286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47259" y="3123651"/>
            <a:ext cx="1769421" cy="57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8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84234" y="4076733"/>
            <a:ext cx="1118273" cy="433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8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130997" y="646721"/>
            <a:ext cx="42862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8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833330" y="2149348"/>
            <a:ext cx="744964" cy="693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8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945937" y="2252435"/>
            <a:ext cx="1237515" cy="51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8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913844" y="3344891"/>
            <a:ext cx="971550" cy="375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8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69706" y="1486560"/>
            <a:ext cx="1639926" cy="25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8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81886" y="588460"/>
            <a:ext cx="2019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8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0456" y="3344891"/>
            <a:ext cx="1312128" cy="3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8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30997" y="2165271"/>
            <a:ext cx="8096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8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650487" y="1509491"/>
            <a:ext cx="1527973" cy="23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8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977898" y="2998971"/>
            <a:ext cx="823541" cy="82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8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40456" y="3972265"/>
            <a:ext cx="1084000" cy="455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8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207214" y="3983900"/>
            <a:ext cx="526038" cy="52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8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8"/>
          <p:cNvSpPr txBox="1">
            <a:spLocks noGrp="1"/>
          </p:cNvSpPr>
          <p:nvPr>
            <p:ph type="body" idx="1"/>
          </p:nvPr>
        </p:nvSpPr>
        <p:spPr>
          <a:xfrm>
            <a:off x="226675" y="1664550"/>
            <a:ext cx="2799300" cy="181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984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About Cognizant</a:t>
            </a:r>
            <a:endParaRPr sz="1100"/>
          </a:p>
          <a:p>
            <a:pPr marL="457200" lvl="0" indent="-2984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Our Footprint in the Restaurant Space</a:t>
            </a:r>
            <a:endParaRPr sz="1100"/>
          </a:p>
          <a:p>
            <a:pPr marL="457200" lvl="0" indent="-2984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McDonald’s &amp; Cognizant</a:t>
            </a:r>
            <a:endParaRPr sz="1100"/>
          </a:p>
          <a:p>
            <a:pPr marL="457200" lvl="0" indent="-2984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Key Areas of Focus</a:t>
            </a:r>
            <a:endParaRPr sz="1100"/>
          </a:p>
          <a:p>
            <a:pPr marL="457200" lvl="0" indent="-2984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Client Stories - </a:t>
            </a:r>
            <a:r>
              <a:rPr lang="en" sz="1100" i="1"/>
              <a:t>Proof Points</a:t>
            </a:r>
            <a:endParaRPr sz="1100" i="1"/>
          </a:p>
          <a:p>
            <a:pPr marL="457200" lvl="0" indent="-29845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Appendix</a:t>
            </a:r>
            <a:endParaRPr sz="1100"/>
          </a:p>
        </p:txBody>
      </p:sp>
      <p:sp>
        <p:nvSpPr>
          <p:cNvPr id="506" name="Google Shape;506;p6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grpSp>
        <p:nvGrpSpPr>
          <p:cNvPr id="507" name="Google Shape;507;p68"/>
          <p:cNvGrpSpPr/>
          <p:nvPr/>
        </p:nvGrpSpPr>
        <p:grpSpPr>
          <a:xfrm>
            <a:off x="3266495" y="686737"/>
            <a:ext cx="5712545" cy="3770413"/>
            <a:chOff x="2993500" y="528850"/>
            <a:chExt cx="5728585" cy="3781000"/>
          </a:xfrm>
        </p:grpSpPr>
        <p:pic>
          <p:nvPicPr>
            <p:cNvPr id="508" name="Google Shape;508;p68"/>
            <p:cNvPicPr preferRelativeResize="0"/>
            <p:nvPr/>
          </p:nvPicPr>
          <p:blipFill rotWithShape="1">
            <a:blip r:embed="rId3">
              <a:alphaModFix/>
            </a:blip>
            <a:srcRect t="8817" b="6235"/>
            <a:stretch/>
          </p:blipFill>
          <p:spPr>
            <a:xfrm>
              <a:off x="4939653" y="3410935"/>
              <a:ext cx="1850212" cy="875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68"/>
            <p:cNvPicPr preferRelativeResize="0"/>
            <p:nvPr/>
          </p:nvPicPr>
          <p:blipFill rotWithShape="1">
            <a:blip r:embed="rId4">
              <a:alphaModFix/>
            </a:blip>
            <a:srcRect l="28257" t="11295" r="23904" b="11287"/>
            <a:stretch/>
          </p:blipFill>
          <p:spPr>
            <a:xfrm>
              <a:off x="6871873" y="543084"/>
              <a:ext cx="885048" cy="875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68"/>
            <p:cNvPicPr preferRelativeResize="0"/>
            <p:nvPr/>
          </p:nvPicPr>
          <p:blipFill rotWithShape="1">
            <a:blip r:embed="rId5">
              <a:alphaModFix/>
            </a:blip>
            <a:srcRect l="5174" r="28056"/>
            <a:stretch/>
          </p:blipFill>
          <p:spPr>
            <a:xfrm>
              <a:off x="5910473" y="2439719"/>
              <a:ext cx="863912" cy="862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68"/>
            <p:cNvPicPr preferRelativeResize="0"/>
            <p:nvPr/>
          </p:nvPicPr>
          <p:blipFill rotWithShape="1">
            <a:blip r:embed="rId6">
              <a:alphaModFix/>
            </a:blip>
            <a:srcRect l="13885" r="19964"/>
            <a:stretch/>
          </p:blipFill>
          <p:spPr>
            <a:xfrm>
              <a:off x="4945916" y="528850"/>
              <a:ext cx="1828468" cy="1846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68"/>
            <p:cNvPicPr preferRelativeResize="0"/>
            <p:nvPr/>
          </p:nvPicPr>
          <p:blipFill rotWithShape="1">
            <a:blip r:embed="rId7">
              <a:alphaModFix/>
            </a:blip>
            <a:srcRect l="10211" t="3437" r="17366"/>
            <a:stretch/>
          </p:blipFill>
          <p:spPr>
            <a:xfrm>
              <a:off x="6871873" y="2439719"/>
              <a:ext cx="1850211" cy="1846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68"/>
            <p:cNvPicPr preferRelativeResize="0"/>
            <p:nvPr/>
          </p:nvPicPr>
          <p:blipFill rotWithShape="1">
            <a:blip r:embed="rId8">
              <a:alphaModFix/>
            </a:blip>
            <a:srcRect t="25567" b="3273"/>
            <a:stretch/>
          </p:blipFill>
          <p:spPr>
            <a:xfrm>
              <a:off x="6871873" y="1500347"/>
              <a:ext cx="1850210" cy="8755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68"/>
            <p:cNvPicPr preferRelativeResize="0"/>
            <p:nvPr/>
          </p:nvPicPr>
          <p:blipFill rotWithShape="1">
            <a:blip r:embed="rId9">
              <a:alphaModFix/>
            </a:blip>
            <a:srcRect l="5202" t="8141" r="8374" b="7669"/>
            <a:stretch/>
          </p:blipFill>
          <p:spPr>
            <a:xfrm>
              <a:off x="7858179" y="543084"/>
              <a:ext cx="863907" cy="875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68"/>
            <p:cNvPicPr preferRelativeResize="0"/>
            <p:nvPr/>
          </p:nvPicPr>
          <p:blipFill rotWithShape="1">
            <a:blip r:embed="rId10">
              <a:alphaModFix/>
            </a:blip>
            <a:srcRect r="31214"/>
            <a:stretch/>
          </p:blipFill>
          <p:spPr>
            <a:xfrm>
              <a:off x="4945915" y="2448869"/>
              <a:ext cx="885049" cy="853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" name="Google Shape;516;p68"/>
            <p:cNvPicPr preferRelativeResize="0"/>
            <p:nvPr/>
          </p:nvPicPr>
          <p:blipFill rotWithShape="1">
            <a:blip r:embed="rId11">
              <a:alphaModFix/>
            </a:blip>
            <a:srcRect t="5053" b="23963"/>
            <a:stretch/>
          </p:blipFill>
          <p:spPr>
            <a:xfrm>
              <a:off x="2993500" y="543084"/>
              <a:ext cx="1850214" cy="87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68"/>
            <p:cNvPicPr preferRelativeResize="0"/>
            <p:nvPr/>
          </p:nvPicPr>
          <p:blipFill rotWithShape="1">
            <a:blip r:embed="rId12">
              <a:alphaModFix/>
            </a:blip>
            <a:srcRect l="33676" t="12769" r="21534" b="20789"/>
            <a:stretch/>
          </p:blipFill>
          <p:spPr>
            <a:xfrm>
              <a:off x="3966217" y="1512660"/>
              <a:ext cx="885048" cy="875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68"/>
            <p:cNvPicPr preferRelativeResize="0"/>
            <p:nvPr/>
          </p:nvPicPr>
          <p:blipFill rotWithShape="1">
            <a:blip r:embed="rId13">
              <a:alphaModFix/>
            </a:blip>
            <a:srcRect l="16656" r="16716"/>
            <a:stretch/>
          </p:blipFill>
          <p:spPr>
            <a:xfrm>
              <a:off x="2994424" y="2463080"/>
              <a:ext cx="1850208" cy="184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68"/>
            <p:cNvPicPr preferRelativeResize="0"/>
            <p:nvPr/>
          </p:nvPicPr>
          <p:blipFill rotWithShape="1">
            <a:blip r:embed="rId14">
              <a:alphaModFix/>
            </a:blip>
            <a:srcRect l="17668" r="15072"/>
            <a:stretch/>
          </p:blipFill>
          <p:spPr>
            <a:xfrm>
              <a:off x="2993500" y="1514578"/>
              <a:ext cx="885048" cy="8755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8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87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Stories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88"/>
          <p:cNvPicPr preferRelativeResize="0"/>
          <p:nvPr/>
        </p:nvPicPr>
        <p:blipFill rotWithShape="1">
          <a:blip r:embed="rId3">
            <a:alphaModFix/>
          </a:blip>
          <a:srcRect b="15597"/>
          <a:stretch/>
        </p:blipFill>
        <p:spPr>
          <a:xfrm>
            <a:off x="6622289" y="1028785"/>
            <a:ext cx="2249424" cy="411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88" descr="Image"/>
          <p:cNvPicPr preferRelativeResize="0"/>
          <p:nvPr/>
        </p:nvPicPr>
        <p:blipFill rotWithShape="1">
          <a:blip r:embed="rId4">
            <a:alphaModFix/>
          </a:blip>
          <a:srcRect l="8643" r="12634"/>
          <a:stretch/>
        </p:blipFill>
        <p:spPr>
          <a:xfrm>
            <a:off x="6454914" y="882869"/>
            <a:ext cx="2584175" cy="426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891" y="594058"/>
            <a:ext cx="837600" cy="837600"/>
          </a:xfrm>
          <a:prstGeom prst="roundRect">
            <a:avLst>
              <a:gd name="adj" fmla="val 20183"/>
            </a:avLst>
          </a:prstGeom>
          <a:noFill/>
          <a:ln w="9525" cap="flat" cmpd="sng">
            <a:solidFill>
              <a:srgbClr val="BFBFBF"/>
            </a:solidFill>
            <a:prstDash val="solid"/>
            <a:miter lim="400000"/>
            <a:headEnd type="none" w="sm" len="sm"/>
            <a:tailEnd type="none" w="sm" len="sm"/>
          </a:ln>
        </p:spPr>
      </p:pic>
      <p:graphicFrame>
        <p:nvGraphicFramePr>
          <p:cNvPr id="1592" name="Google Shape;1592;p88"/>
          <p:cNvGraphicFramePr/>
          <p:nvPr/>
        </p:nvGraphicFramePr>
        <p:xfrm>
          <a:off x="419099" y="363311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{4EDBCA5B-FDBD-40DA-B35F-45398E1031D0}</a:tableStyleId>
              </a:tblPr>
              <a:tblGrid>
                <a:gridCol w="118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 SIZE </a:t>
                      </a:r>
                      <a:br>
                        <a:rPr lang="en" sz="9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9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INCREASE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45725" marT="914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YOY REVENUE GROWTH </a:t>
                      </a:r>
                      <a:br>
                        <a:rPr lang="en" sz="9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45725" marT="9145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TCO 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REDUCTION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45725" marT="9145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20%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45725" marT="0" marB="914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" sz="28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200%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45725" marT="0" marB="914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Calibri"/>
                        <a:buNone/>
                      </a:pPr>
                      <a:r>
                        <a:rPr lang="en" sz="28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50%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45725" marT="0" marB="9145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93" name="Google Shape;1593;p88"/>
          <p:cNvCxnSpPr/>
          <p:nvPr/>
        </p:nvCxnSpPr>
        <p:spPr>
          <a:xfrm>
            <a:off x="419100" y="3542292"/>
            <a:ext cx="678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94" name="Google Shape;1594;p88"/>
          <p:cNvCxnSpPr/>
          <p:nvPr/>
        </p:nvCxnSpPr>
        <p:spPr>
          <a:xfrm>
            <a:off x="1601091" y="3542292"/>
            <a:ext cx="678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5" name="Google Shape;1595;p88"/>
          <p:cNvSpPr txBox="1"/>
          <p:nvPr/>
        </p:nvSpPr>
        <p:spPr>
          <a:xfrm>
            <a:off x="377901" y="1606375"/>
            <a:ext cx="5592000" cy="16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45725" rIns="137150" bIns="457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End-to-end experience transformation, including: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15749E"/>
              </a:buClr>
              <a:buSzPts val="1000"/>
              <a:buFont typeface="Arial"/>
              <a:buChar char="•"/>
            </a:pPr>
            <a:r>
              <a:rPr lang="en" sz="1000" b="1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strategy: </a:t>
            </a:r>
            <a:r>
              <a:rPr lang="en" sz="1000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op model, service design, technology architecture and roadmap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15749E"/>
              </a:buClr>
              <a:buSzPts val="1000"/>
              <a:buFont typeface="Arial"/>
              <a:buChar char="•"/>
            </a:pPr>
            <a:r>
              <a:rPr lang="en" sz="1000" b="1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pwa: </a:t>
            </a:r>
            <a:r>
              <a:rPr lang="en" sz="1000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built like for like pwa web ordering app in record four sprints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15749E"/>
              </a:buClr>
              <a:buSzPts val="1000"/>
              <a:buFont typeface="Arial"/>
              <a:buChar char="•"/>
            </a:pPr>
            <a:r>
              <a:rPr lang="en" sz="1000" b="1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unified profiles: </a:t>
            </a:r>
            <a:r>
              <a:rPr lang="en" sz="1000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unified the existing eclub user base with mobile app subscribers, cross channel promotion led to 20% increase in revenue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15749E"/>
              </a:buClr>
              <a:buSzPts val="1000"/>
              <a:buFont typeface="Arial"/>
              <a:buChar char="•"/>
            </a:pPr>
            <a:r>
              <a:rPr lang="en" sz="1000" b="1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marketing: </a:t>
            </a:r>
            <a:r>
              <a:rPr lang="en" sz="1000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relaunching brand site with web ordering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15749E"/>
              </a:buClr>
              <a:buSzPts val="1000"/>
              <a:buFont typeface="Arial"/>
              <a:buChar char="•"/>
            </a:pPr>
            <a:r>
              <a:rPr lang="en" sz="1000" b="1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analytics: </a:t>
            </a:r>
            <a:r>
              <a:rPr lang="en" sz="1000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built integrations with existing bi platform and leveraging ai to drive personalized promotions based on user ordering patterns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14300" marR="0" lvl="1" indent="-101600" algn="l" rtl="0">
              <a:spcBef>
                <a:spcPts val="0"/>
              </a:spcBef>
              <a:spcAft>
                <a:spcPts val="0"/>
              </a:spcAft>
              <a:buClr>
                <a:srgbClr val="15749E"/>
              </a:buClr>
              <a:buSzPts val="1000"/>
              <a:buFont typeface="Arial"/>
              <a:buChar char="•"/>
            </a:pPr>
            <a:r>
              <a:rPr lang="en" sz="1000" b="1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mobile: </a:t>
            </a:r>
            <a:r>
              <a:rPr lang="en" sz="1000" i="0" u="none" strike="noStrike" cap="none">
                <a:solidFill>
                  <a:srgbClr val="3F3F3F"/>
                </a:solidFill>
                <a:latin typeface="Proxima Nova"/>
                <a:ea typeface="Proxima Nova"/>
                <a:cs typeface="Proxima Nova"/>
                <a:sym typeface="Proxima Nova"/>
              </a:rPr>
              <a:t>​introduced range of features based on the feedback from guests, franchise owners, guest services and store operations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96" name="Google Shape;1596;p88"/>
          <p:cNvCxnSpPr/>
          <p:nvPr/>
        </p:nvCxnSpPr>
        <p:spPr>
          <a:xfrm>
            <a:off x="2962772" y="3553984"/>
            <a:ext cx="678900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97" name="Google Shape;1597;p8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TRANSFORMING CUSTOMER EXPERIENCE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3" name="Google Shape;1603;p89"/>
          <p:cNvGrpSpPr/>
          <p:nvPr/>
        </p:nvGrpSpPr>
        <p:grpSpPr>
          <a:xfrm>
            <a:off x="-527092" y="276704"/>
            <a:ext cx="4705874" cy="3809834"/>
            <a:chOff x="311017" y="155983"/>
            <a:chExt cx="5213687" cy="4220955"/>
          </a:xfrm>
        </p:grpSpPr>
        <p:pic>
          <p:nvPicPr>
            <p:cNvPr id="1604" name="Google Shape;1604;p8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6112" y="155983"/>
              <a:ext cx="5201112" cy="3321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5" name="Google Shape;1605;p8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1017" y="217163"/>
              <a:ext cx="5213687" cy="4159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6" name="Google Shape;1606;p89"/>
          <p:cNvGrpSpPr/>
          <p:nvPr/>
        </p:nvGrpSpPr>
        <p:grpSpPr>
          <a:xfrm>
            <a:off x="1683494" y="2843366"/>
            <a:ext cx="2801721" cy="2630124"/>
            <a:chOff x="2056358" y="3036830"/>
            <a:chExt cx="2009987" cy="1886882"/>
          </a:xfrm>
        </p:grpSpPr>
        <p:grpSp>
          <p:nvGrpSpPr>
            <p:cNvPr id="1607" name="Google Shape;1607;p89"/>
            <p:cNvGrpSpPr/>
            <p:nvPr/>
          </p:nvGrpSpPr>
          <p:grpSpPr>
            <a:xfrm>
              <a:off x="2056358" y="3036832"/>
              <a:ext cx="1117628" cy="1886880"/>
              <a:chOff x="0" y="2249150"/>
              <a:chExt cx="1534360" cy="2590445"/>
            </a:xfrm>
          </p:grpSpPr>
          <p:pic>
            <p:nvPicPr>
              <p:cNvPr id="1608" name="Google Shape;1608;p89" descr="A screenshot of a cell phone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19412" y="2307482"/>
                <a:ext cx="1038216" cy="2250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9" name="Google Shape;1609;p89" descr="Image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0" y="2249150"/>
                <a:ext cx="1534360" cy="25904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10" name="Google Shape;1610;p89"/>
            <p:cNvGrpSpPr/>
            <p:nvPr/>
          </p:nvGrpSpPr>
          <p:grpSpPr>
            <a:xfrm>
              <a:off x="2948718" y="3036830"/>
              <a:ext cx="1117628" cy="1886880"/>
              <a:chOff x="1793034" y="2294034"/>
              <a:chExt cx="1534360" cy="2590445"/>
            </a:xfrm>
          </p:grpSpPr>
          <p:pic>
            <p:nvPicPr>
              <p:cNvPr id="1611" name="Google Shape;1611;p89" descr="A screenshot of a cell phone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014527" y="2358073"/>
                <a:ext cx="1035787" cy="22448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2" name="Google Shape;1612;p89" descr="Image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793034" y="2294034"/>
                <a:ext cx="1534360" cy="25904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13" name="Google Shape;1613;p89"/>
          <p:cNvSpPr txBox="1">
            <a:spLocks noGrp="1"/>
          </p:cNvSpPr>
          <p:nvPr>
            <p:ph type="title" idx="4294967295"/>
          </p:nvPr>
        </p:nvSpPr>
        <p:spPr>
          <a:xfrm>
            <a:off x="4466344" y="1470001"/>
            <a:ext cx="3813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20575" rIns="68575" bIns="205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</a:pPr>
            <a:r>
              <a:rPr lang="en" sz="1100"/>
              <a:t>DIGITAL STRATEGY &amp; TRANSFORMATION</a:t>
            </a:r>
            <a:endParaRPr/>
          </a:p>
        </p:txBody>
      </p:sp>
      <p:sp>
        <p:nvSpPr>
          <p:cNvPr id="1614" name="Google Shape;1614;p89"/>
          <p:cNvSpPr txBox="1">
            <a:spLocks noGrp="1"/>
          </p:cNvSpPr>
          <p:nvPr>
            <p:ph type="body" idx="4294967295"/>
          </p:nvPr>
        </p:nvSpPr>
        <p:spPr>
          <a:xfrm>
            <a:off x="4479533" y="2010828"/>
            <a:ext cx="3955500" cy="18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</a:pPr>
            <a:r>
              <a:rPr lang="en" sz="1400"/>
              <a:t>E2E provider for Strategy, Design, Marketing, App/CMS/eComm Development, Maintenance and Support</a:t>
            </a:r>
            <a:endParaRPr/>
          </a:p>
          <a:p>
            <a:pPr marL="88900" lvl="1" indent="-127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42093"/>
              </a:buClr>
              <a:buSzPts val="1200"/>
              <a:buNone/>
            </a:pPr>
            <a:r>
              <a:rPr lang="en"/>
              <a:t>Weekly marketing updates from design to deploy</a:t>
            </a:r>
            <a:endParaRPr/>
          </a:p>
          <a:p>
            <a:pPr marL="88900" lvl="1" indent="-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42093"/>
              </a:buClr>
              <a:buSzPts val="1200"/>
              <a:buNone/>
            </a:pPr>
            <a:r>
              <a:rPr lang="en"/>
              <a:t>Rebrand design for app and web</a:t>
            </a:r>
            <a:endParaRPr/>
          </a:p>
          <a:p>
            <a:pPr marL="88900" lvl="1" indent="-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42093"/>
              </a:buClr>
              <a:buSzPts val="1200"/>
              <a:buNone/>
            </a:pPr>
            <a:r>
              <a:rPr lang="en"/>
              <a:t>Redesign for new Loyalty program</a:t>
            </a:r>
            <a:endParaRPr/>
          </a:p>
          <a:p>
            <a:pPr marL="88900" lvl="1" indent="-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42093"/>
              </a:buClr>
              <a:buSzPts val="1200"/>
              <a:buNone/>
            </a:pPr>
            <a:r>
              <a:rPr lang="en"/>
              <a:t>Updates for ADA, Nutrition, and other compliance needs</a:t>
            </a:r>
            <a:endParaRPr/>
          </a:p>
          <a:p>
            <a:pPr marL="88900" lvl="1" indent="-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42093"/>
              </a:buClr>
              <a:buSzPts val="1200"/>
              <a:buNone/>
            </a:pPr>
            <a:r>
              <a:rPr lang="en"/>
              <a:t>Single integration point for all Dunkin’ teams</a:t>
            </a:r>
            <a:endParaRPr/>
          </a:p>
        </p:txBody>
      </p:sp>
      <p:pic>
        <p:nvPicPr>
          <p:cNvPr id="1615" name="Google Shape;1615;p8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72000" y="590550"/>
            <a:ext cx="679154" cy="6791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6" name="Google Shape;1616;p89"/>
          <p:cNvCxnSpPr/>
          <p:nvPr/>
        </p:nvCxnSpPr>
        <p:spPr>
          <a:xfrm>
            <a:off x="4592549" y="1834559"/>
            <a:ext cx="664500" cy="0"/>
          </a:xfrm>
          <a:prstGeom prst="straightConnector1">
            <a:avLst/>
          </a:prstGeom>
          <a:noFill/>
          <a:ln w="38100" cap="sq" cmpd="sng">
            <a:solidFill>
              <a:srgbClr val="951F93"/>
            </a:solidFill>
            <a:prstDash val="solid"/>
            <a:miter lim="400000"/>
            <a:headEnd type="none" w="sm" len="sm"/>
            <a:tailEnd type="none" w="sm" len="sm"/>
          </a:ln>
        </p:spPr>
      </p:cxnSp>
      <p:graphicFrame>
        <p:nvGraphicFramePr>
          <p:cNvPr id="1617" name="Google Shape;1617;p89"/>
          <p:cNvGraphicFramePr/>
          <p:nvPr/>
        </p:nvGraphicFramePr>
        <p:xfrm>
          <a:off x="4592547" y="391994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{4EDBCA5B-FDBD-40DA-B35F-45398E1031D0}</a:tableStyleId>
              </a:tblPr>
              <a:tblGrid>
                <a:gridCol w="191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solidFill>
                            <a:srgbClr val="0C0C0C"/>
                          </a:solidFill>
                        </a:rPr>
                        <a:t>CLIENT TEAMS SUPPORTED</a:t>
                      </a:r>
                      <a:endParaRPr sz="1100"/>
                    </a:p>
                  </a:txBody>
                  <a:tcPr marL="45725" marR="45725" marT="91450" marB="0">
                    <a:lnR w="38100" cap="flat" cmpd="sng">
                      <a:solidFill>
                        <a:srgbClr val="94209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4209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solidFill>
                            <a:srgbClr val="0C0C0C"/>
                          </a:solidFill>
                        </a:rPr>
                        <a:t>PRODUCTION ON-TIME</a:t>
                      </a:r>
                      <a:endParaRPr sz="1100"/>
                    </a:p>
                  </a:txBody>
                  <a:tcPr marL="45725" marR="45725" marT="91450" marB="0">
                    <a:lnL w="38100" cap="flat" cmpd="sng">
                      <a:solidFill>
                        <a:srgbClr val="94209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38100" cap="flat" cmpd="sng">
                      <a:solidFill>
                        <a:srgbClr val="94209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Calibri"/>
                        <a:buNone/>
                      </a:pPr>
                      <a:r>
                        <a:rPr lang="en" sz="2800" b="1" u="none" strike="noStrike" cap="none">
                          <a:solidFill>
                            <a:srgbClr val="0C0C0C"/>
                          </a:solidFill>
                        </a:rPr>
                        <a:t>6+</a:t>
                      </a:r>
                      <a:endParaRPr sz="2800" b="1" u="none" strike="noStrike" cap="non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0" marB="0">
                    <a:lnR w="38100" cap="flat" cmpd="sng">
                      <a:solidFill>
                        <a:srgbClr val="94209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2800"/>
                        <a:buFont typeface="Calibri"/>
                        <a:buNone/>
                      </a:pPr>
                      <a:r>
                        <a:rPr lang="en" sz="2800" b="1" u="none" strike="noStrike" cap="none">
                          <a:solidFill>
                            <a:srgbClr val="0C0C0C"/>
                          </a:solidFill>
                        </a:rPr>
                        <a:t>100%</a:t>
                      </a:r>
                      <a:endParaRPr sz="2800" b="1" u="none" strike="noStrike" cap="non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5725" marR="45725" marT="0" marB="0">
                    <a:lnL w="38100" cap="flat" cmpd="sng">
                      <a:solidFill>
                        <a:srgbClr val="94209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18" name="Google Shape;1618;p89"/>
          <p:cNvSpPr txBox="1">
            <a:spLocks noGrp="1"/>
          </p:cNvSpPr>
          <p:nvPr>
            <p:ph type="ftr" idx="11"/>
          </p:nvPr>
        </p:nvSpPr>
        <p:spPr>
          <a:xfrm>
            <a:off x="5433171" y="4757536"/>
            <a:ext cx="8457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©2019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22492" y="276704"/>
            <a:ext cx="4694531" cy="29981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5" name="Google Shape;1625;p90"/>
          <p:cNvCxnSpPr/>
          <p:nvPr/>
        </p:nvCxnSpPr>
        <p:spPr>
          <a:xfrm>
            <a:off x="4592549" y="1834559"/>
            <a:ext cx="664500" cy="0"/>
          </a:xfrm>
          <a:prstGeom prst="straightConnector1">
            <a:avLst/>
          </a:prstGeom>
          <a:noFill/>
          <a:ln w="38100" cap="sq" cmpd="sng">
            <a:solidFill>
              <a:srgbClr val="385623"/>
            </a:solidFill>
            <a:prstDash val="solid"/>
            <a:miter lim="400000"/>
            <a:headEnd type="none" w="sm" len="sm"/>
            <a:tailEnd type="none" w="sm" len="sm"/>
          </a:ln>
        </p:spPr>
      </p:cxnSp>
      <p:graphicFrame>
        <p:nvGraphicFramePr>
          <p:cNvPr id="1626" name="Google Shape;1626;p90"/>
          <p:cNvGraphicFramePr/>
          <p:nvPr/>
        </p:nvGraphicFramePr>
        <p:xfrm>
          <a:off x="4592549" y="3594585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{4EDBCA5B-FDBD-40DA-B35F-45398E1031D0}</a:tableStyleId>
              </a:tblPr>
              <a:tblGrid>
                <a:gridCol w="196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A35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solidFill>
                            <a:srgbClr val="222A3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SONARQUBE QUALITY SCORE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725" marR="45725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A35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solidFill>
                            <a:srgbClr val="222A3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PRODUCTION ON-TIME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725" marR="45725" marT="9145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A35"/>
                        </a:buClr>
                        <a:buSzPts val="2800"/>
                        <a:buFont typeface="Calibri"/>
                        <a:buNone/>
                      </a:pPr>
                      <a:r>
                        <a:rPr lang="en" sz="2800" b="1" u="none" strike="noStrike" cap="none">
                          <a:solidFill>
                            <a:srgbClr val="222A3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A+</a:t>
                      </a:r>
                      <a:endParaRPr sz="2800" b="1" u="none" strike="noStrike" cap="none">
                        <a:solidFill>
                          <a:srgbClr val="222A3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725" marR="457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22A35"/>
                        </a:buClr>
                        <a:buSzPts val="2800"/>
                        <a:buFont typeface="Calibri"/>
                        <a:buNone/>
                      </a:pPr>
                      <a:r>
                        <a:rPr lang="en" sz="2800" b="1" u="none" strike="noStrike" cap="none">
                          <a:solidFill>
                            <a:srgbClr val="222A3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</a:t>
                      </a:r>
                      <a:endParaRPr sz="2800" b="1" u="none" strike="noStrike" cap="none">
                        <a:solidFill>
                          <a:srgbClr val="222A3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725" marR="457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27" name="Google Shape;1627;p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803593"/>
            <a:ext cx="2316481" cy="35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0" descr="A screenshot of a computer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515920" y="272126"/>
            <a:ext cx="4691148" cy="299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26686" y="202605"/>
            <a:ext cx="4705882" cy="3754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90" descr="A screen shot of a video gam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92661" y="2914981"/>
            <a:ext cx="1097270" cy="237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90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83425" y="2843373"/>
            <a:ext cx="1557896" cy="263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90" descr="A screenshot of a cell phon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23506" y="2909084"/>
            <a:ext cx="1097270" cy="237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90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27343" y="2843373"/>
            <a:ext cx="1557898" cy="2630182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90"/>
          <p:cNvSpPr txBox="1">
            <a:spLocks noGrp="1"/>
          </p:cNvSpPr>
          <p:nvPr>
            <p:ph type="ftr" idx="11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© 2020</a:t>
            </a:r>
            <a:endParaRPr sz="1100"/>
          </a:p>
        </p:txBody>
      </p:sp>
      <p:sp>
        <p:nvSpPr>
          <p:cNvPr id="1635" name="Google Shape;1635;p90"/>
          <p:cNvSpPr txBox="1"/>
          <p:nvPr/>
        </p:nvSpPr>
        <p:spPr>
          <a:xfrm>
            <a:off x="4479533" y="2010830"/>
            <a:ext cx="4342200" cy="18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794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ts val="1100"/>
              <a:buFont typeface="Proxima Nova"/>
              <a:buChar char="/"/>
            </a:pPr>
            <a:r>
              <a:rPr lang="en" sz="11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 engineering support and enhancement using DevOps for delta.com and the FlyDelta android app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30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48135"/>
              </a:buClr>
              <a:buSzPts val="1100"/>
              <a:buFont typeface="Proxima Nova"/>
              <a:buChar char="/"/>
            </a:pPr>
            <a:r>
              <a:rPr lang="en" sz="11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Supporting all booking, account management, loyalty delivery, earn/burn capabilities, etc. 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30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48135"/>
              </a:buClr>
              <a:buSzPts val="1100"/>
              <a:buFont typeface="Proxima Nova"/>
              <a:buChar char="/"/>
            </a:pPr>
            <a:r>
              <a:rPr lang="en" sz="11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Delivering innovation in providing a highly contextual, personalized, gamified experience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6" name="Google Shape;1636;p90"/>
          <p:cNvSpPr txBox="1"/>
          <p:nvPr/>
        </p:nvSpPr>
        <p:spPr>
          <a:xfrm>
            <a:off x="4436162" y="1478006"/>
            <a:ext cx="44889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100"/>
              <a:buFont typeface="Calibri"/>
              <a:buNone/>
            </a:pPr>
            <a:r>
              <a:rPr lang="en" sz="1100" i="0" u="none" strike="noStrike" cap="none">
                <a:solidFill>
                  <a:srgbClr val="385623"/>
                </a:solidFill>
                <a:latin typeface="Proxima Nova"/>
                <a:ea typeface="Proxima Nova"/>
                <a:cs typeface="Proxima Nova"/>
                <a:sym typeface="Proxima Nova"/>
              </a:rPr>
              <a:t>LOYALTY APP &amp; WEB DEVELOPMENT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37" name="Google Shape;1637;p90"/>
          <p:cNvCxnSpPr/>
          <p:nvPr/>
        </p:nvCxnSpPr>
        <p:spPr>
          <a:xfrm>
            <a:off x="4592549" y="3593717"/>
            <a:ext cx="3666900" cy="900"/>
          </a:xfrm>
          <a:prstGeom prst="straightConnector1">
            <a:avLst/>
          </a:prstGeom>
          <a:noFill/>
          <a:ln w="38100" cap="sq" cmpd="sng">
            <a:solidFill>
              <a:srgbClr val="385623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1638" name="Google Shape;1638;p90"/>
          <p:cNvCxnSpPr/>
          <p:nvPr/>
        </p:nvCxnSpPr>
        <p:spPr>
          <a:xfrm>
            <a:off x="6629398" y="3603655"/>
            <a:ext cx="9900" cy="736200"/>
          </a:xfrm>
          <a:prstGeom prst="straightConnector1">
            <a:avLst/>
          </a:prstGeom>
          <a:noFill/>
          <a:ln w="38100" cap="sq" cmpd="sng">
            <a:solidFill>
              <a:srgbClr val="385623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644;p91" descr="A wooden boat in a body of wa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482" y="553304"/>
            <a:ext cx="2512663" cy="4590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91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7859" y="390527"/>
            <a:ext cx="3662061" cy="475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91"/>
          <p:cNvSpPr txBox="1">
            <a:spLocks noGrp="1"/>
          </p:cNvSpPr>
          <p:nvPr>
            <p:ph type="ftr" idx="11"/>
          </p:nvPr>
        </p:nvSpPr>
        <p:spPr>
          <a:xfrm>
            <a:off x="8157758" y="4813793"/>
            <a:ext cx="567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 2020</a:t>
            </a:r>
            <a:endParaRPr sz="1100"/>
          </a:p>
        </p:txBody>
      </p:sp>
      <p:cxnSp>
        <p:nvCxnSpPr>
          <p:cNvPr id="1647" name="Google Shape;1647;p91"/>
          <p:cNvCxnSpPr/>
          <p:nvPr/>
        </p:nvCxnSpPr>
        <p:spPr>
          <a:xfrm>
            <a:off x="3907263" y="1834559"/>
            <a:ext cx="664500" cy="0"/>
          </a:xfrm>
          <a:prstGeom prst="straightConnector1">
            <a:avLst/>
          </a:prstGeom>
          <a:noFill/>
          <a:ln w="38100" cap="sq" cmpd="sng">
            <a:solidFill>
              <a:schemeClr val="dk1"/>
            </a:solidFill>
            <a:prstDash val="solid"/>
            <a:miter lim="400000"/>
            <a:headEnd type="none" w="sm" len="sm"/>
            <a:tailEnd type="none" w="sm" len="sm"/>
          </a:ln>
        </p:spPr>
      </p:cxnSp>
      <p:graphicFrame>
        <p:nvGraphicFramePr>
          <p:cNvPr id="1648" name="Google Shape;1648;p91"/>
          <p:cNvGraphicFramePr/>
          <p:nvPr/>
        </p:nvGraphicFramePr>
        <p:xfrm>
          <a:off x="3907263" y="389538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{4EDBCA5B-FDBD-40DA-B35F-45398E1031D0}</a:tableStyleId>
              </a:tblPr>
              <a:tblGrid>
                <a:gridCol w="200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CODE ACCEPTANCE</a:t>
                      </a:r>
                      <a:endParaRPr sz="900" u="none" strike="noStrike" cap="non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91450" marB="0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SPRINT STORY DELIVERY</a:t>
                      </a:r>
                      <a:endParaRPr sz="900" u="none" strike="noStrike" cap="non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91450" marB="0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800"/>
                        <a:buFont typeface="Calibri"/>
                        <a:buNone/>
                      </a:pPr>
                      <a:r>
                        <a:rPr lang="en" sz="2800" b="1" u="none" strike="noStrike" cap="non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90%+</a:t>
                      </a:r>
                      <a:endParaRPr sz="2800" b="1" u="none" strike="noStrike" cap="non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800"/>
                        <a:buFont typeface="Calibri"/>
                        <a:buNone/>
                      </a:pPr>
                      <a:r>
                        <a:rPr lang="en" sz="2800" b="1" u="none" strike="noStrike" cap="none">
                          <a:solidFill>
                            <a:schemeClr val="accen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108%</a:t>
                      </a:r>
                      <a:endParaRPr sz="2800" b="1" u="none" strike="noStrike" cap="none">
                        <a:solidFill>
                          <a:schemeClr val="accen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49" name="Google Shape;1649;p91"/>
          <p:cNvPicPr preferRelativeResize="0"/>
          <p:nvPr/>
        </p:nvPicPr>
        <p:blipFill rotWithShape="1">
          <a:blip r:embed="rId5">
            <a:alphaModFix/>
          </a:blip>
          <a:srcRect b="50000"/>
          <a:stretch/>
        </p:blipFill>
        <p:spPr>
          <a:xfrm>
            <a:off x="3435350" y="327738"/>
            <a:ext cx="22733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91"/>
          <p:cNvSpPr txBox="1"/>
          <p:nvPr/>
        </p:nvSpPr>
        <p:spPr>
          <a:xfrm>
            <a:off x="3793859" y="1456507"/>
            <a:ext cx="44889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Calibri"/>
              <a:buNone/>
            </a:pPr>
            <a:r>
              <a:rPr lang="en" sz="11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 LOYALTY APP SUPPORT &amp; ENHANCEMENT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1" name="Google Shape;1651;p91"/>
          <p:cNvSpPr txBox="1"/>
          <p:nvPr/>
        </p:nvSpPr>
        <p:spPr>
          <a:xfrm>
            <a:off x="3793859" y="2010829"/>
            <a:ext cx="51495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794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/"/>
            </a:pPr>
            <a:r>
              <a:rPr lang="en" sz="11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Redesign of Reservation Confirmation Flow - Credit Card, Alternate Payments, Alipay, WeChat, Paypal</a:t>
            </a:r>
            <a:endParaRPr sz="1100" i="0" u="none" strike="noStrike" cap="none">
              <a:solidFill>
                <a:srgbClr val="26262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30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/"/>
            </a:pPr>
            <a:r>
              <a:rPr lang="en" sz="11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Major GRS re-pointing migration &amp; integration development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30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/"/>
            </a:pPr>
            <a:r>
              <a:rPr lang="en" sz="11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Booking Flow redesign to enhance Guest Experience &amp; drive upsell &amp; cross sell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30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/"/>
            </a:pPr>
            <a:r>
              <a:rPr lang="en" sz="11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 enhancement to IHG Rewards Club member experience based on program evolution &amp; changes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7" name="Google Shape;1657;p92"/>
          <p:cNvGrpSpPr/>
          <p:nvPr/>
        </p:nvGrpSpPr>
        <p:grpSpPr>
          <a:xfrm>
            <a:off x="-2324179" y="201490"/>
            <a:ext cx="8523674" cy="6747799"/>
            <a:chOff x="-4142094" y="1239513"/>
            <a:chExt cx="8523674" cy="6747799"/>
          </a:xfrm>
        </p:grpSpPr>
        <p:sp>
          <p:nvSpPr>
            <p:cNvPr id="1658" name="Google Shape;1658;p92"/>
            <p:cNvSpPr/>
            <p:nvPr/>
          </p:nvSpPr>
          <p:spPr>
            <a:xfrm>
              <a:off x="-1240971" y="1423849"/>
              <a:ext cx="2721300" cy="244800"/>
            </a:xfrm>
            <a:prstGeom prst="rect">
              <a:avLst/>
            </a:prstGeom>
            <a:solidFill>
              <a:srgbClr val="FFFE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59" name="Google Shape;1659;p92"/>
            <p:cNvPicPr preferRelativeResize="0"/>
            <p:nvPr/>
          </p:nvPicPr>
          <p:blipFill rotWithShape="1">
            <a:blip r:embed="rId3">
              <a:alphaModFix/>
            </a:blip>
            <a:srcRect t="438"/>
            <a:stretch/>
          </p:blipFill>
          <p:spPr>
            <a:xfrm>
              <a:off x="-4142094" y="1668531"/>
              <a:ext cx="8523674" cy="475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0" name="Google Shape;1660;p92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794982" y="1239513"/>
              <a:ext cx="3996822" cy="6747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1" name="Google Shape;1661;p92"/>
          <p:cNvSpPr/>
          <p:nvPr/>
        </p:nvSpPr>
        <p:spPr>
          <a:xfrm>
            <a:off x="3871168" y="1824559"/>
            <a:ext cx="690600" cy="405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9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1359" y="828004"/>
            <a:ext cx="2210358" cy="5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92"/>
          <p:cNvSpPr txBox="1"/>
          <p:nvPr/>
        </p:nvSpPr>
        <p:spPr>
          <a:xfrm>
            <a:off x="3801359" y="1511168"/>
            <a:ext cx="44889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" sz="1100" i="0" u="none" strike="noStrike" cap="none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GROUND UP LOYALTY APP DEVELOPMENT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4" name="Google Shape;1664;p92"/>
          <p:cNvSpPr txBox="1"/>
          <p:nvPr/>
        </p:nvSpPr>
        <p:spPr>
          <a:xfrm>
            <a:off x="3703414" y="1988322"/>
            <a:ext cx="5028000" cy="27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roxima Nova"/>
              <a:buChar char="/"/>
            </a:pPr>
            <a:r>
              <a:rPr lang="en" sz="12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Complete redevelopment of the Wyndham Hotels mobile app in Swift &amp; Kotlin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roxima Nova"/>
              <a:buChar char="/"/>
            </a:pPr>
            <a:r>
              <a:rPr lang="en" sz="12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Implemented all loyalty features across account, tier-based features, earn, burn, gamification, etc.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roxima Nova"/>
              <a:buChar char="/"/>
            </a:pPr>
            <a:r>
              <a:rPr lang="en" sz="12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Contextually driven experience based on data from booking and loyalty integrations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roxima Nova"/>
              <a:buChar char="/"/>
            </a:pPr>
            <a:r>
              <a:rPr lang="en" sz="12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Personalization &amp; NBO powered by Adobe Analytics &amp; Target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roxima Nova"/>
              <a:buChar char="/"/>
            </a:pPr>
            <a:r>
              <a:rPr lang="en" sz="12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 driven content powered by AEM through content services, content fragments, and experience fragments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roxima Nova"/>
              <a:buChar char="/"/>
            </a:pPr>
            <a:r>
              <a:rPr lang="en" sz="12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Highly complex project coordinating 8 App PODs, 2 Services PODs, Design, and 10+ external integrations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79400" marR="0" lvl="0" indent="-279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roxima Nova"/>
              <a:buChar char="/"/>
            </a:pPr>
            <a:r>
              <a:rPr lang="en" sz="1200" i="0" u="none" strike="noStrike" cap="none">
                <a:solidFill>
                  <a:srgbClr val="262626"/>
                </a:solidFill>
                <a:latin typeface="Proxima Nova"/>
                <a:ea typeface="Proxima Nova"/>
                <a:cs typeface="Proxima Nova"/>
                <a:sym typeface="Proxima Nova"/>
              </a:rPr>
              <a:t>Global architecture with support for English &amp; Spanish today and dozens more in the future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93" descr="Image result for mattel logo"/>
          <p:cNvPicPr preferRelativeResize="0"/>
          <p:nvPr/>
        </p:nvPicPr>
        <p:blipFill rotWithShape="1">
          <a:blip r:embed="rId3">
            <a:alphaModFix/>
          </a:blip>
          <a:srcRect l="-11502" t="-11502" r="-11514" b="-11514"/>
          <a:stretch/>
        </p:blipFill>
        <p:spPr>
          <a:xfrm>
            <a:off x="419000" y="671747"/>
            <a:ext cx="685800" cy="685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</p:pic>
      <p:sp>
        <p:nvSpPr>
          <p:cNvPr id="1670" name="Google Shape;1670;p93"/>
          <p:cNvSpPr txBox="1"/>
          <p:nvPr/>
        </p:nvSpPr>
        <p:spPr>
          <a:xfrm>
            <a:off x="336808" y="1537703"/>
            <a:ext cx="38034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C00000"/>
                </a:solidFill>
                <a:latin typeface="Proxima Nova"/>
                <a:ea typeface="Proxima Nova"/>
                <a:cs typeface="Proxima Nova"/>
                <a:sym typeface="Proxima Nova"/>
              </a:rPr>
              <a:t>ADOBE MARKETING CLOUD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1" name="Google Shape;1671;p93"/>
          <p:cNvSpPr txBox="1"/>
          <p:nvPr/>
        </p:nvSpPr>
        <p:spPr>
          <a:xfrm>
            <a:off x="336808" y="2092025"/>
            <a:ext cx="38034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5648"/>
              </a:buClr>
              <a:buSzPts val="1700"/>
              <a:buFont typeface="Arial"/>
              <a:buNone/>
            </a:pPr>
            <a:r>
              <a:rPr lang="en" sz="1400" i="0" u="none" strike="noStrike" cap="none">
                <a:solidFill>
                  <a:srgbClr val="4C4C4C"/>
                </a:solidFill>
                <a:latin typeface="Proxima Nova"/>
                <a:ea typeface="Proxima Nova"/>
                <a:cs typeface="Proxima Nova"/>
                <a:sym typeface="Proxima Nova"/>
              </a:rPr>
              <a:t>Using CMS + eCommerce to deploy consistent and personalized content experiences that deepen engagement and loyalty for dozens of Brands globally. Customer 360 + analytics to drive personalized marketing across every channel.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72" name="Google Shape;1672;p93"/>
          <p:cNvCxnSpPr/>
          <p:nvPr/>
        </p:nvCxnSpPr>
        <p:spPr>
          <a:xfrm>
            <a:off x="439550" y="1915756"/>
            <a:ext cx="664500" cy="0"/>
          </a:xfrm>
          <a:prstGeom prst="straightConnector1">
            <a:avLst/>
          </a:prstGeom>
          <a:noFill/>
          <a:ln w="38100" cap="sq" cmpd="sng">
            <a:solidFill>
              <a:srgbClr val="C00000"/>
            </a:solidFill>
            <a:prstDash val="solid"/>
            <a:miter lim="400000"/>
            <a:headEnd type="none" w="sm" len="sm"/>
            <a:tailEnd type="none" w="sm" len="sm"/>
          </a:ln>
        </p:spPr>
      </p:cxnSp>
      <p:graphicFrame>
        <p:nvGraphicFramePr>
          <p:cNvPr id="1673" name="Google Shape;1673;p93"/>
          <p:cNvGraphicFramePr/>
          <p:nvPr/>
        </p:nvGraphicFramePr>
        <p:xfrm>
          <a:off x="439547" y="379566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{4EDBCA5B-FDBD-40DA-B35F-45398E1031D0}</a:tableStyleId>
              </a:tblPr>
              <a:tblGrid>
                <a:gridCol w="1823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REVENUE GROWTH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725" marR="45725" marT="91450" marB="0">
                    <a:lnR w="381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CUSTOMER ENGAGEMENT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725" marR="45725" marT="91450" marB="0">
                    <a:lnL w="381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381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 b="1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+25%</a:t>
                      </a:r>
                      <a:endParaRPr sz="2800" b="1" u="none" strike="noStrike" cap="small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725" marR="45725" marT="0" marB="0">
                    <a:lnR w="381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" sz="2800" b="1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+20%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45725" marR="45725" marT="0" marB="0">
                    <a:lnL w="38100" cap="flat" cmpd="sng">
                      <a:solidFill>
                        <a:srgbClr val="C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674" name="Google Shape;1674;p93"/>
          <p:cNvGrpSpPr/>
          <p:nvPr/>
        </p:nvGrpSpPr>
        <p:grpSpPr>
          <a:xfrm>
            <a:off x="4213913" y="913636"/>
            <a:ext cx="4705882" cy="3754620"/>
            <a:chOff x="-537365" y="570799"/>
            <a:chExt cx="4705882" cy="3754620"/>
          </a:xfrm>
        </p:grpSpPr>
        <p:pic>
          <p:nvPicPr>
            <p:cNvPr id="1675" name="Google Shape;1675;p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532766" y="748536"/>
              <a:ext cx="4690871" cy="28782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6" name="Google Shape;1676;p9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-537365" y="570799"/>
              <a:ext cx="4705882" cy="37546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7" name="Google Shape;1677;p93"/>
          <p:cNvGrpSpPr/>
          <p:nvPr/>
        </p:nvGrpSpPr>
        <p:grpSpPr>
          <a:xfrm>
            <a:off x="6600512" y="3883243"/>
            <a:ext cx="2543256" cy="1265925"/>
            <a:chOff x="2348088" y="4227077"/>
            <a:chExt cx="2348561" cy="1169014"/>
          </a:xfrm>
        </p:grpSpPr>
        <p:pic>
          <p:nvPicPr>
            <p:cNvPr id="1678" name="Google Shape;1678;p93" descr="A group of women posing for a photo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 b="-3082"/>
            <a:stretch/>
          </p:blipFill>
          <p:spPr>
            <a:xfrm>
              <a:off x="2409512" y="4298820"/>
              <a:ext cx="2153100" cy="1024200"/>
            </a:xfrm>
            <a:prstGeom prst="roundRect">
              <a:avLst>
                <a:gd name="adj" fmla="val 7577"/>
              </a:avLst>
            </a:prstGeom>
            <a:solidFill>
              <a:schemeClr val="lt1"/>
            </a:solidFill>
            <a:ln>
              <a:noFill/>
            </a:ln>
          </p:spPr>
        </p:pic>
        <p:pic>
          <p:nvPicPr>
            <p:cNvPr id="1679" name="Google Shape;1679;p93" descr="A close up of a computer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5400000">
              <a:off x="2937862" y="3637304"/>
              <a:ext cx="1169014" cy="23485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0" name="Google Shape;1680;p93"/>
          <p:cNvSpPr txBox="1">
            <a:spLocks noGrp="1"/>
          </p:cNvSpPr>
          <p:nvPr>
            <p:ph type="ftr" idx="11"/>
          </p:nvPr>
        </p:nvSpPr>
        <p:spPr>
          <a:xfrm>
            <a:off x="2271713" y="3499247"/>
            <a:ext cx="2314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681" name="Google Shape;1681;p93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MULTI-BRAND EXPERIENCE PLATFORM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94"/>
          <p:cNvSpPr/>
          <p:nvPr/>
        </p:nvSpPr>
        <p:spPr>
          <a:xfrm>
            <a:off x="3398044" y="322002"/>
            <a:ext cx="5782158" cy="4779873"/>
          </a:xfrm>
          <a:custGeom>
            <a:avLst/>
            <a:gdLst/>
            <a:ahLst/>
            <a:cxnLst/>
            <a:rect l="l" t="t" r="r" b="b"/>
            <a:pathLst>
              <a:path w="5782158" h="5195514" extrusionOk="0">
                <a:moveTo>
                  <a:pt x="400539" y="0"/>
                </a:moveTo>
                <a:lnTo>
                  <a:pt x="5782158" y="0"/>
                </a:lnTo>
                <a:lnTo>
                  <a:pt x="5782158" y="4549404"/>
                </a:lnTo>
                <a:lnTo>
                  <a:pt x="5749231" y="4575598"/>
                </a:lnTo>
                <a:cubicBezTo>
                  <a:pt x="5339079" y="4874739"/>
                  <a:pt x="4863638" y="5089731"/>
                  <a:pt x="4348296" y="5195185"/>
                </a:cubicBezTo>
                <a:lnTo>
                  <a:pt x="4346453" y="5195514"/>
                </a:lnTo>
                <a:lnTo>
                  <a:pt x="2891450" y="5195514"/>
                </a:lnTo>
                <a:lnTo>
                  <a:pt x="2889607" y="5195185"/>
                </a:lnTo>
                <a:cubicBezTo>
                  <a:pt x="1240512" y="4857731"/>
                  <a:pt x="0" y="3398613"/>
                  <a:pt x="0" y="1649758"/>
                </a:cubicBezTo>
                <a:cubicBezTo>
                  <a:pt x="0" y="1150085"/>
                  <a:pt x="101267" y="674065"/>
                  <a:pt x="284395" y="241099"/>
                </a:cubicBezTo>
                <a:close/>
              </a:path>
            </a:pathLst>
          </a:custGeom>
          <a:solidFill>
            <a:srgbClr val="FFFFFF">
              <a:alpha val="4078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8" name="Google Shape;1688;p94"/>
          <p:cNvGrpSpPr/>
          <p:nvPr/>
        </p:nvGrpSpPr>
        <p:grpSpPr>
          <a:xfrm>
            <a:off x="419100" y="566888"/>
            <a:ext cx="3400406" cy="3131413"/>
            <a:chOff x="924022" y="1094030"/>
            <a:chExt cx="3499800" cy="3131413"/>
          </a:xfrm>
        </p:grpSpPr>
        <p:sp>
          <p:nvSpPr>
            <p:cNvPr id="1689" name="Google Shape;1689;p94"/>
            <p:cNvSpPr/>
            <p:nvPr/>
          </p:nvSpPr>
          <p:spPr>
            <a:xfrm>
              <a:off x="924025" y="1094030"/>
              <a:ext cx="2671800" cy="31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Customer Scenario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690" name="Google Shape;1690;p94"/>
            <p:cNvSpPr/>
            <p:nvPr/>
          </p:nvSpPr>
          <p:spPr>
            <a:xfrm>
              <a:off x="924022" y="1409343"/>
              <a:ext cx="3499800" cy="28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Embarking on a digital transformation journey by leveraging Cloud solutions and modern MicroServices architecture. Modernize System of Record - finance and accounting services portfolio to further speed up transformation, to streamline its business and continue investing in improved customer experiences.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Help drive growth, improve customers service and streamline processed by leveraging robotic process automation, machine learning, predictive analytics, artificial intelligence such as natural language understanding, and other digital technologies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Few pain points that the customer highlighted were: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215900" marR="0" lvl="0" indent="-222250" algn="l" rtl="0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•"/>
              </a:pPr>
              <a:r>
                <a:rPr lang="en" sz="11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Expense and hard to change SOR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215900" marR="0" lvl="0" indent="-222250" algn="l" rtl="0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•"/>
              </a:pPr>
              <a:r>
                <a:rPr lang="en" sz="11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Tightly coupled enterprise application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215900" marR="0" lvl="0" indent="-222250" algn="l" rtl="0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•"/>
              </a:pPr>
              <a:r>
                <a:rPr lang="en" sz="11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M&amp;A app sprawl, decades old apps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215900" marR="0" lvl="0" indent="-222250" algn="l" rtl="0">
                <a:spcBef>
                  <a:spcPts val="0"/>
                </a:spcBef>
                <a:spcAft>
                  <a:spcPts val="0"/>
                </a:spcAft>
                <a:buSzPts val="1100"/>
                <a:buFont typeface="Proxima Nova"/>
                <a:buChar char="•"/>
              </a:pPr>
              <a:r>
                <a:rPr lang="en" sz="1100" i="0" u="none" strike="noStrike" cap="none">
                  <a:latin typeface="Proxima Nova"/>
                  <a:ea typeface="Proxima Nova"/>
                  <a:cs typeface="Proxima Nova"/>
                  <a:sym typeface="Proxima Nova"/>
                </a:rPr>
                <a:t>Lack of Predictability and Low Quality</a:t>
              </a:r>
              <a:endParaRPr sz="1000" i="0" u="none" strike="noStrike" cap="none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691" name="Google Shape;1691;p94"/>
          <p:cNvGrpSpPr/>
          <p:nvPr/>
        </p:nvGrpSpPr>
        <p:grpSpPr>
          <a:xfrm>
            <a:off x="3984050" y="84255"/>
            <a:ext cx="377839" cy="372645"/>
            <a:chOff x="9815513" y="2316163"/>
            <a:chExt cx="461962" cy="455611"/>
          </a:xfrm>
        </p:grpSpPr>
        <p:sp>
          <p:nvSpPr>
            <p:cNvPr id="1692" name="Google Shape;1692;p94"/>
            <p:cNvSpPr/>
            <p:nvPr/>
          </p:nvSpPr>
          <p:spPr>
            <a:xfrm>
              <a:off x="9815513" y="2435225"/>
              <a:ext cx="330200" cy="336550"/>
            </a:xfrm>
            <a:custGeom>
              <a:avLst/>
              <a:gdLst/>
              <a:ahLst/>
              <a:cxnLst/>
              <a:rect l="l" t="t" r="r" b="b"/>
              <a:pathLst>
                <a:path w="349" h="354" extrusionOk="0">
                  <a:moveTo>
                    <a:pt x="324" y="177"/>
                  </a:moveTo>
                  <a:cubicBezTo>
                    <a:pt x="324" y="170"/>
                    <a:pt x="324" y="164"/>
                    <a:pt x="323" y="158"/>
                  </a:cubicBezTo>
                  <a:cubicBezTo>
                    <a:pt x="349" y="140"/>
                    <a:pt x="349" y="140"/>
                    <a:pt x="349" y="140"/>
                  </a:cubicBezTo>
                  <a:cubicBezTo>
                    <a:pt x="337" y="104"/>
                    <a:pt x="337" y="104"/>
                    <a:pt x="337" y="104"/>
                  </a:cubicBezTo>
                  <a:cubicBezTo>
                    <a:pt x="306" y="105"/>
                    <a:pt x="306" y="105"/>
                    <a:pt x="306" y="105"/>
                  </a:cubicBezTo>
                  <a:cubicBezTo>
                    <a:pt x="300" y="94"/>
                    <a:pt x="292" y="83"/>
                    <a:pt x="283" y="74"/>
                  </a:cubicBezTo>
                  <a:cubicBezTo>
                    <a:pt x="294" y="44"/>
                    <a:pt x="294" y="44"/>
                    <a:pt x="294" y="44"/>
                  </a:cubicBezTo>
                  <a:cubicBezTo>
                    <a:pt x="264" y="23"/>
                    <a:pt x="264" y="23"/>
                    <a:pt x="264" y="23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27" y="36"/>
                    <a:pt x="215" y="32"/>
                    <a:pt x="202" y="3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34" y="32"/>
                    <a:pt x="122" y="36"/>
                    <a:pt x="110" y="42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57" y="83"/>
                    <a:pt x="49" y="94"/>
                    <a:pt x="43" y="105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26" y="158"/>
                    <a:pt x="26" y="158"/>
                    <a:pt x="26" y="158"/>
                  </a:cubicBezTo>
                  <a:cubicBezTo>
                    <a:pt x="25" y="164"/>
                    <a:pt x="25" y="170"/>
                    <a:pt x="25" y="177"/>
                  </a:cubicBezTo>
                  <a:cubicBezTo>
                    <a:pt x="25" y="183"/>
                    <a:pt x="25" y="190"/>
                    <a:pt x="26" y="196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12" y="249"/>
                    <a:pt x="12" y="249"/>
                    <a:pt x="12" y="249"/>
                  </a:cubicBezTo>
                  <a:cubicBezTo>
                    <a:pt x="43" y="248"/>
                    <a:pt x="43" y="248"/>
                    <a:pt x="43" y="248"/>
                  </a:cubicBezTo>
                  <a:cubicBezTo>
                    <a:pt x="49" y="260"/>
                    <a:pt x="57" y="270"/>
                    <a:pt x="66" y="280"/>
                  </a:cubicBezTo>
                  <a:cubicBezTo>
                    <a:pt x="55" y="309"/>
                    <a:pt x="55" y="309"/>
                    <a:pt x="55" y="309"/>
                  </a:cubicBezTo>
                  <a:cubicBezTo>
                    <a:pt x="85" y="331"/>
                    <a:pt x="85" y="331"/>
                    <a:pt x="85" y="331"/>
                  </a:cubicBezTo>
                  <a:cubicBezTo>
                    <a:pt x="110" y="312"/>
                    <a:pt x="110" y="312"/>
                    <a:pt x="110" y="312"/>
                  </a:cubicBezTo>
                  <a:cubicBezTo>
                    <a:pt x="122" y="317"/>
                    <a:pt x="134" y="321"/>
                    <a:pt x="147" y="324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93" y="354"/>
                    <a:pt x="193" y="354"/>
                    <a:pt x="193" y="354"/>
                  </a:cubicBezTo>
                  <a:cubicBezTo>
                    <a:pt x="202" y="324"/>
                    <a:pt x="202" y="324"/>
                    <a:pt x="202" y="324"/>
                  </a:cubicBezTo>
                  <a:cubicBezTo>
                    <a:pt x="215" y="321"/>
                    <a:pt x="227" y="317"/>
                    <a:pt x="239" y="312"/>
                  </a:cubicBezTo>
                  <a:cubicBezTo>
                    <a:pt x="264" y="331"/>
                    <a:pt x="264" y="331"/>
                    <a:pt x="264" y="331"/>
                  </a:cubicBezTo>
                  <a:cubicBezTo>
                    <a:pt x="294" y="309"/>
                    <a:pt x="294" y="309"/>
                    <a:pt x="294" y="309"/>
                  </a:cubicBezTo>
                  <a:cubicBezTo>
                    <a:pt x="283" y="280"/>
                    <a:pt x="283" y="280"/>
                    <a:pt x="283" y="280"/>
                  </a:cubicBezTo>
                  <a:cubicBezTo>
                    <a:pt x="292" y="270"/>
                    <a:pt x="300" y="260"/>
                    <a:pt x="306" y="248"/>
                  </a:cubicBezTo>
                  <a:cubicBezTo>
                    <a:pt x="337" y="249"/>
                    <a:pt x="337" y="249"/>
                    <a:pt x="337" y="249"/>
                  </a:cubicBezTo>
                  <a:cubicBezTo>
                    <a:pt x="349" y="214"/>
                    <a:pt x="349" y="214"/>
                    <a:pt x="349" y="214"/>
                  </a:cubicBezTo>
                  <a:cubicBezTo>
                    <a:pt x="323" y="196"/>
                    <a:pt x="323" y="196"/>
                    <a:pt x="323" y="196"/>
                  </a:cubicBezTo>
                  <a:cubicBezTo>
                    <a:pt x="324" y="190"/>
                    <a:pt x="324" y="183"/>
                    <a:pt x="324" y="177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0176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94"/>
            <p:cNvSpPr/>
            <p:nvPr/>
          </p:nvSpPr>
          <p:spPr>
            <a:xfrm>
              <a:off x="9867900" y="2489200"/>
              <a:ext cx="225300" cy="227100"/>
            </a:xfrm>
            <a:prstGeom prst="ellipse">
              <a:avLst/>
            </a:prstGeom>
            <a:noFill/>
            <a:ln w="19050" cap="rnd" cmpd="sng">
              <a:solidFill>
                <a:srgbClr val="0176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94"/>
            <p:cNvSpPr/>
            <p:nvPr/>
          </p:nvSpPr>
          <p:spPr>
            <a:xfrm>
              <a:off x="9891713" y="2514600"/>
              <a:ext cx="179400" cy="177900"/>
            </a:xfrm>
            <a:prstGeom prst="ellipse">
              <a:avLst/>
            </a:prstGeom>
            <a:noFill/>
            <a:ln w="19050" cap="rnd" cmpd="sng">
              <a:solidFill>
                <a:srgbClr val="0176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94"/>
            <p:cNvSpPr/>
            <p:nvPr/>
          </p:nvSpPr>
          <p:spPr>
            <a:xfrm>
              <a:off x="10086975" y="2316163"/>
              <a:ext cx="190500" cy="195263"/>
            </a:xfrm>
            <a:custGeom>
              <a:avLst/>
              <a:gdLst/>
              <a:ahLst/>
              <a:cxnLst/>
              <a:rect l="l" t="t" r="r" b="b"/>
              <a:pathLst>
                <a:path w="202" h="206" extrusionOk="0">
                  <a:moveTo>
                    <a:pt x="188" y="103"/>
                  </a:moveTo>
                  <a:cubicBezTo>
                    <a:pt x="188" y="99"/>
                    <a:pt x="187" y="95"/>
                    <a:pt x="187" y="92"/>
                  </a:cubicBezTo>
                  <a:cubicBezTo>
                    <a:pt x="202" y="81"/>
                    <a:pt x="202" y="81"/>
                    <a:pt x="202" y="8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77" y="61"/>
                    <a:pt x="177" y="61"/>
                    <a:pt x="177" y="61"/>
                  </a:cubicBezTo>
                  <a:cubicBezTo>
                    <a:pt x="173" y="55"/>
                    <a:pt x="169" y="49"/>
                    <a:pt x="164" y="43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1" y="21"/>
                    <a:pt x="124" y="19"/>
                    <a:pt x="117" y="18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5" y="18"/>
                    <a:pt x="85" y="18"/>
                    <a:pt x="85" y="18"/>
                  </a:cubicBezTo>
                  <a:cubicBezTo>
                    <a:pt x="77" y="19"/>
                    <a:pt x="70" y="21"/>
                    <a:pt x="63" y="25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2" y="49"/>
                    <a:pt x="28" y="55"/>
                    <a:pt x="24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4" y="95"/>
                    <a:pt x="14" y="99"/>
                    <a:pt x="14" y="103"/>
                  </a:cubicBezTo>
                  <a:cubicBezTo>
                    <a:pt x="14" y="107"/>
                    <a:pt x="14" y="111"/>
                    <a:pt x="15" y="114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24" y="145"/>
                    <a:pt x="24" y="145"/>
                    <a:pt x="24" y="145"/>
                  </a:cubicBezTo>
                  <a:cubicBezTo>
                    <a:pt x="28" y="151"/>
                    <a:pt x="33" y="157"/>
                    <a:pt x="38" y="163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49" y="193"/>
                    <a:pt x="49" y="193"/>
                    <a:pt x="49" y="193"/>
                  </a:cubicBezTo>
                  <a:cubicBezTo>
                    <a:pt x="63" y="181"/>
                    <a:pt x="63" y="181"/>
                    <a:pt x="63" y="181"/>
                  </a:cubicBezTo>
                  <a:cubicBezTo>
                    <a:pt x="70" y="185"/>
                    <a:pt x="77" y="187"/>
                    <a:pt x="85" y="188"/>
                  </a:cubicBezTo>
                  <a:cubicBezTo>
                    <a:pt x="90" y="206"/>
                    <a:pt x="90" y="206"/>
                    <a:pt x="90" y="206"/>
                  </a:cubicBezTo>
                  <a:cubicBezTo>
                    <a:pt x="112" y="206"/>
                    <a:pt x="112" y="206"/>
                    <a:pt x="112" y="206"/>
                  </a:cubicBezTo>
                  <a:cubicBezTo>
                    <a:pt x="117" y="188"/>
                    <a:pt x="117" y="188"/>
                    <a:pt x="117" y="188"/>
                  </a:cubicBezTo>
                  <a:cubicBezTo>
                    <a:pt x="124" y="187"/>
                    <a:pt x="131" y="185"/>
                    <a:pt x="138" y="181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70" y="180"/>
                    <a:pt x="170" y="180"/>
                    <a:pt x="170" y="180"/>
                  </a:cubicBezTo>
                  <a:cubicBezTo>
                    <a:pt x="164" y="163"/>
                    <a:pt x="164" y="163"/>
                    <a:pt x="164" y="163"/>
                  </a:cubicBezTo>
                  <a:cubicBezTo>
                    <a:pt x="169" y="157"/>
                    <a:pt x="173" y="151"/>
                    <a:pt x="177" y="145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1"/>
                    <a:pt x="188" y="107"/>
                    <a:pt x="188" y="103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0176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94"/>
            <p:cNvSpPr/>
            <p:nvPr/>
          </p:nvSpPr>
          <p:spPr>
            <a:xfrm>
              <a:off x="10129838" y="2360613"/>
              <a:ext cx="103200" cy="104700"/>
            </a:xfrm>
            <a:prstGeom prst="ellipse">
              <a:avLst/>
            </a:prstGeom>
            <a:noFill/>
            <a:ln w="19050" cap="rnd" cmpd="sng">
              <a:solidFill>
                <a:srgbClr val="0176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7" name="Google Shape;1697;p94"/>
          <p:cNvSpPr/>
          <p:nvPr/>
        </p:nvSpPr>
        <p:spPr>
          <a:xfrm>
            <a:off x="4297322" y="140849"/>
            <a:ext cx="18912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18B7F0"/>
                </a:solidFill>
                <a:latin typeface="Proxima Nova"/>
                <a:ea typeface="Proxima Nova"/>
                <a:cs typeface="Proxima Nova"/>
                <a:sym typeface="Proxima Nova"/>
              </a:rPr>
              <a:t>Cognizant Solution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8" name="Google Shape;1698;p94"/>
          <p:cNvSpPr/>
          <p:nvPr/>
        </p:nvSpPr>
        <p:spPr>
          <a:xfrm>
            <a:off x="8097135" y="159194"/>
            <a:ext cx="558600" cy="558600"/>
          </a:xfrm>
          <a:prstGeom prst="ellipse">
            <a:avLst/>
          </a:prstGeom>
          <a:noFill/>
          <a:ln w="50800" cap="flat" cmpd="sng">
            <a:solidFill>
              <a:srgbClr val="49BD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94"/>
          <p:cNvSpPr/>
          <p:nvPr/>
        </p:nvSpPr>
        <p:spPr>
          <a:xfrm rot="2700000">
            <a:off x="7067391" y="4764435"/>
            <a:ext cx="654899" cy="654899"/>
          </a:xfrm>
          <a:custGeom>
            <a:avLst/>
            <a:gdLst/>
            <a:ahLst/>
            <a:cxnLst/>
            <a:rect l="l" t="t" r="r" b="b"/>
            <a:pathLst>
              <a:path w="654535" h="654535" extrusionOk="0">
                <a:moveTo>
                  <a:pt x="0" y="0"/>
                </a:moveTo>
                <a:lnTo>
                  <a:pt x="654535" y="0"/>
                </a:lnTo>
                <a:lnTo>
                  <a:pt x="0" y="654535"/>
                </a:lnTo>
                <a:close/>
              </a:path>
            </a:pathLst>
          </a:custGeom>
          <a:noFill/>
          <a:ln w="50800" cap="rnd" cmpd="sng">
            <a:solidFill>
              <a:srgbClr val="BDBAFA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94"/>
          <p:cNvSpPr/>
          <p:nvPr/>
        </p:nvSpPr>
        <p:spPr>
          <a:xfrm rot="1795891">
            <a:off x="4693933" y="235409"/>
            <a:ext cx="91389" cy="91389"/>
          </a:xfrm>
          <a:prstGeom prst="rect">
            <a:avLst/>
          </a:prstGeom>
          <a:solidFill>
            <a:srgbClr val="FFAB69">
              <a:alpha val="2980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94"/>
          <p:cNvSpPr txBox="1"/>
          <p:nvPr/>
        </p:nvSpPr>
        <p:spPr>
          <a:xfrm>
            <a:off x="1690313" y="4934815"/>
            <a:ext cx="1923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© 2019 Cognizant </a:t>
            </a:r>
            <a:endParaRPr sz="1100"/>
          </a:p>
        </p:txBody>
      </p:sp>
      <p:sp>
        <p:nvSpPr>
          <p:cNvPr id="1702" name="Google Shape;1702;p94"/>
          <p:cNvSpPr/>
          <p:nvPr/>
        </p:nvSpPr>
        <p:spPr>
          <a:xfrm>
            <a:off x="8855568" y="2092874"/>
            <a:ext cx="325320" cy="1223705"/>
          </a:xfrm>
          <a:custGeom>
            <a:avLst/>
            <a:gdLst/>
            <a:ahLst/>
            <a:cxnLst/>
            <a:rect l="l" t="t" r="r" b="b"/>
            <a:pathLst>
              <a:path w="253167" h="952300" extrusionOk="0">
                <a:moveTo>
                  <a:pt x="253167" y="952300"/>
                </a:moveTo>
                <a:cubicBezTo>
                  <a:pt x="100424" y="849109"/>
                  <a:pt x="0" y="674357"/>
                  <a:pt x="0" y="476150"/>
                </a:cubicBezTo>
                <a:cubicBezTo>
                  <a:pt x="0" y="277943"/>
                  <a:pt x="100424" y="103191"/>
                  <a:pt x="253167" y="0"/>
                </a:cubicBezTo>
              </a:path>
            </a:pathLst>
          </a:custGeom>
          <a:noFill/>
          <a:ln w="50800" cap="flat" cmpd="sng">
            <a:solidFill>
              <a:srgbClr val="FF629A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94"/>
          <p:cNvSpPr/>
          <p:nvPr/>
        </p:nvSpPr>
        <p:spPr>
          <a:xfrm>
            <a:off x="4419433" y="3060797"/>
            <a:ext cx="14850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>
                <a:solidFill>
                  <a:srgbClr val="C27BA0"/>
                </a:solidFill>
                <a:latin typeface="Proxima Nova"/>
                <a:ea typeface="Proxima Nova"/>
                <a:cs typeface="Proxima Nova"/>
                <a:sym typeface="Proxima Nova"/>
              </a:rPr>
              <a:t>Key Outcomes</a:t>
            </a:r>
            <a:endParaRPr sz="1100">
              <a:solidFill>
                <a:srgbClr val="C27B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04" name="Google Shape;1704;p94"/>
          <p:cNvCxnSpPr/>
          <p:nvPr/>
        </p:nvCxnSpPr>
        <p:spPr>
          <a:xfrm>
            <a:off x="4362173" y="440932"/>
            <a:ext cx="183000" cy="0"/>
          </a:xfrm>
          <a:prstGeom prst="straightConnector1">
            <a:avLst/>
          </a:prstGeom>
          <a:noFill/>
          <a:ln w="44450" cap="rnd" cmpd="sng">
            <a:solidFill>
              <a:srgbClr val="0176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5" name="Google Shape;1705;p94"/>
          <p:cNvSpPr/>
          <p:nvPr/>
        </p:nvSpPr>
        <p:spPr>
          <a:xfrm>
            <a:off x="4746625" y="3396200"/>
            <a:ext cx="4357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003947"/>
                </a:solidFill>
                <a:latin typeface="Proxima Nova"/>
                <a:ea typeface="Proxima Nova"/>
                <a:cs typeface="Proxima Nova"/>
                <a:sym typeface="Proxima Nova"/>
              </a:rPr>
              <a:t>Achieved Digital Engineering Led Transformation </a:t>
            </a:r>
            <a:r>
              <a:rPr lang="en" sz="1100" i="0" u="none" strike="noStrike" cap="none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to achieve Rapid release, Azure adoption, On Demand automate delivery capability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i="0" u="none" strike="noStrike" cap="none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577D9F"/>
                </a:solidFill>
                <a:latin typeface="Proxima Nova"/>
                <a:ea typeface="Proxima Nova"/>
                <a:cs typeface="Proxima Nova"/>
                <a:sym typeface="Proxima Nova"/>
              </a:rPr>
              <a:t>Key metrics as below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3947"/>
              </a:buClr>
              <a:buSzPts val="1100"/>
              <a:buFont typeface="Proxima Nova"/>
              <a:buChar char="⮚"/>
            </a:pPr>
            <a:r>
              <a:rPr lang="en" sz="1100" b="1" i="0" u="none" strike="noStrike" cap="none">
                <a:solidFill>
                  <a:srgbClr val="003947"/>
                </a:solidFill>
                <a:latin typeface="Proxima Nova"/>
                <a:ea typeface="Proxima Nova"/>
                <a:cs typeface="Proxima Nova"/>
                <a:sym typeface="Proxima Nova"/>
              </a:rPr>
              <a:t>2-4 weeks Concept to deploy cycle, reduced from 6 months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3947"/>
              </a:buClr>
              <a:buSzPts val="1100"/>
              <a:buFont typeface="Proxima Nova"/>
              <a:buChar char="⮚"/>
            </a:pPr>
            <a:r>
              <a:rPr lang="en" sz="1100" b="1" i="0" u="none" strike="noStrike" cap="none">
                <a:solidFill>
                  <a:srgbClr val="003947"/>
                </a:solidFill>
                <a:latin typeface="Proxima Nova"/>
                <a:ea typeface="Proxima Nova"/>
                <a:cs typeface="Proxima Nova"/>
                <a:sym typeface="Proxima Nova"/>
              </a:rPr>
              <a:t>Cloud scale to serve 100+TB of data for all enterprise apps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3947"/>
              </a:buClr>
              <a:buSzPts val="1100"/>
              <a:buFont typeface="Proxima Nova"/>
              <a:buChar char="⮚"/>
            </a:pPr>
            <a:r>
              <a:rPr lang="en" sz="1100" b="1" i="0" u="none" strike="noStrike" cap="none">
                <a:solidFill>
                  <a:srgbClr val="003947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 1+billion events per week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159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3947"/>
              </a:buClr>
              <a:buSzPts val="1100"/>
              <a:buFont typeface="Proxima Nova"/>
              <a:buChar char="⮚"/>
            </a:pPr>
            <a:r>
              <a:rPr lang="en" sz="1100" b="1" i="0" u="none" strike="noStrike" cap="none">
                <a:solidFill>
                  <a:srgbClr val="003947"/>
                </a:solidFill>
                <a:latin typeface="Proxima Nova"/>
                <a:ea typeface="Proxima Nova"/>
                <a:cs typeface="Proxima Nova"/>
                <a:sym typeface="Proxima Nova"/>
              </a:rPr>
              <a:t>Enabled Better Predictability with increased Quality</a:t>
            </a:r>
            <a:endParaRPr sz="1200" i="0" u="none" strike="noStrike" cap="none">
              <a:solidFill>
                <a:srgbClr val="577D9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06" name="Google Shape;1706;p94"/>
          <p:cNvGrpSpPr/>
          <p:nvPr/>
        </p:nvGrpSpPr>
        <p:grpSpPr>
          <a:xfrm>
            <a:off x="4067008" y="3061951"/>
            <a:ext cx="288925" cy="455613"/>
            <a:chOff x="7559860" y="4470722"/>
            <a:chExt cx="288925" cy="455613"/>
          </a:xfrm>
        </p:grpSpPr>
        <p:sp>
          <p:nvSpPr>
            <p:cNvPr id="1707" name="Google Shape;1707;p94"/>
            <p:cNvSpPr/>
            <p:nvPr/>
          </p:nvSpPr>
          <p:spPr>
            <a:xfrm>
              <a:off x="7701148" y="4734247"/>
              <a:ext cx="128587" cy="192088"/>
            </a:xfrm>
            <a:custGeom>
              <a:avLst/>
              <a:gdLst/>
              <a:ahLst/>
              <a:cxnLst/>
              <a:rect l="l" t="t" r="r" b="b"/>
              <a:pathLst>
                <a:path w="81" h="121" extrusionOk="0">
                  <a:moveTo>
                    <a:pt x="50" y="0"/>
                  </a:moveTo>
                  <a:lnTo>
                    <a:pt x="81" y="101"/>
                  </a:lnTo>
                  <a:lnTo>
                    <a:pt x="41" y="84"/>
                  </a:lnTo>
                  <a:lnTo>
                    <a:pt x="17" y="121"/>
                  </a:lnTo>
                  <a:lnTo>
                    <a:pt x="0" y="68"/>
                  </a:lnTo>
                </a:path>
              </a:pathLst>
            </a:custGeom>
            <a:noFill/>
            <a:ln w="19050" cap="rnd" cmpd="sng">
              <a:solidFill>
                <a:srgbClr val="FF629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94"/>
            <p:cNvSpPr/>
            <p:nvPr/>
          </p:nvSpPr>
          <p:spPr>
            <a:xfrm>
              <a:off x="7583673" y="4729484"/>
              <a:ext cx="139700" cy="161925"/>
            </a:xfrm>
            <a:custGeom>
              <a:avLst/>
              <a:gdLst/>
              <a:ahLst/>
              <a:cxnLst/>
              <a:rect l="l" t="t" r="r" b="b"/>
              <a:pathLst>
                <a:path w="88" h="102" extrusionOk="0">
                  <a:moveTo>
                    <a:pt x="88" y="17"/>
                  </a:moveTo>
                  <a:lnTo>
                    <a:pt x="66" y="102"/>
                  </a:lnTo>
                  <a:lnTo>
                    <a:pt x="40" y="66"/>
                  </a:lnTo>
                  <a:lnTo>
                    <a:pt x="0" y="85"/>
                  </a:lnTo>
                  <a:lnTo>
                    <a:pt x="23" y="0"/>
                  </a:lnTo>
                </a:path>
              </a:pathLst>
            </a:custGeom>
            <a:noFill/>
            <a:ln w="19050" cap="rnd" cmpd="sng">
              <a:solidFill>
                <a:srgbClr val="FF629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94"/>
            <p:cNvSpPr/>
            <p:nvPr/>
          </p:nvSpPr>
          <p:spPr>
            <a:xfrm>
              <a:off x="7559860" y="4470722"/>
              <a:ext cx="288925" cy="290513"/>
            </a:xfrm>
            <a:custGeom>
              <a:avLst/>
              <a:gdLst/>
              <a:ahLst/>
              <a:cxnLst/>
              <a:rect l="l" t="t" r="r" b="b"/>
              <a:pathLst>
                <a:path w="305" h="305" extrusionOk="0">
                  <a:moveTo>
                    <a:pt x="302" y="146"/>
                  </a:moveTo>
                  <a:cubicBezTo>
                    <a:pt x="305" y="229"/>
                    <a:pt x="241" y="298"/>
                    <a:pt x="159" y="302"/>
                  </a:cubicBezTo>
                  <a:cubicBezTo>
                    <a:pt x="76" y="305"/>
                    <a:pt x="7" y="241"/>
                    <a:pt x="3" y="159"/>
                  </a:cubicBezTo>
                  <a:cubicBezTo>
                    <a:pt x="0" y="76"/>
                    <a:pt x="64" y="7"/>
                    <a:pt x="146" y="3"/>
                  </a:cubicBezTo>
                  <a:cubicBezTo>
                    <a:pt x="229" y="0"/>
                    <a:pt x="298" y="64"/>
                    <a:pt x="302" y="146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F62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94"/>
            <p:cNvSpPr/>
            <p:nvPr/>
          </p:nvSpPr>
          <p:spPr>
            <a:xfrm>
              <a:off x="7597960" y="4510409"/>
              <a:ext cx="212725" cy="211138"/>
            </a:xfrm>
            <a:custGeom>
              <a:avLst/>
              <a:gdLst/>
              <a:ahLst/>
              <a:cxnLst/>
              <a:rect l="l" t="t" r="r" b="b"/>
              <a:pathLst>
                <a:path w="223" h="223" extrusionOk="0">
                  <a:moveTo>
                    <a:pt x="220" y="107"/>
                  </a:moveTo>
                  <a:cubicBezTo>
                    <a:pt x="223" y="167"/>
                    <a:pt x="176" y="218"/>
                    <a:pt x="116" y="220"/>
                  </a:cubicBezTo>
                  <a:cubicBezTo>
                    <a:pt x="56" y="223"/>
                    <a:pt x="5" y="176"/>
                    <a:pt x="3" y="116"/>
                  </a:cubicBezTo>
                  <a:cubicBezTo>
                    <a:pt x="0" y="56"/>
                    <a:pt x="47" y="6"/>
                    <a:pt x="107" y="3"/>
                  </a:cubicBezTo>
                  <a:cubicBezTo>
                    <a:pt x="167" y="0"/>
                    <a:pt x="218" y="47"/>
                    <a:pt x="220" y="107"/>
                  </a:cubicBezTo>
                  <a:close/>
                </a:path>
              </a:pathLst>
            </a:custGeom>
            <a:noFill/>
            <a:ln w="19050" cap="rnd" cmpd="sng">
              <a:solidFill>
                <a:srgbClr val="FF629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25" rIns="91425" bIns="457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1" name="Google Shape;1711;p94"/>
          <p:cNvSpPr/>
          <p:nvPr/>
        </p:nvSpPr>
        <p:spPr>
          <a:xfrm>
            <a:off x="4027175" y="518225"/>
            <a:ext cx="4971300" cy="16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Cognizant designed and implemented Digital Engineering transformation strategy and roadmap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✔"/>
            </a:pPr>
            <a:r>
              <a:rPr lang="en" sz="11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Led inception to realization of SOR Data Services integration platform to provide Finance and accounting information to other enterprise apps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✔"/>
            </a:pPr>
            <a:r>
              <a:rPr lang="en" sz="11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Domain Driven Design approach to build Cloud Native Microservices to decouple existing SOR systems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✔"/>
            </a:pPr>
            <a:r>
              <a:rPr lang="en" sz="11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Azure DevOps driven automated gating and release all way to production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roxima Nova"/>
              <a:buChar char="✔"/>
            </a:pPr>
            <a:r>
              <a:rPr lang="en" sz="11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Mainframe DB2 &amp; IMS to Azure CosmosDB data migration to set stage for decommission legacy systems in future.</a:t>
            </a:r>
            <a:endParaRPr sz="1100" i="0" u="none" strike="noStrike" cap="none">
              <a:solidFill>
                <a:srgbClr val="577D9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12" name="Google Shape;1712;p94"/>
          <p:cNvCxnSpPr/>
          <p:nvPr/>
        </p:nvCxnSpPr>
        <p:spPr>
          <a:xfrm>
            <a:off x="4556282" y="3377606"/>
            <a:ext cx="183000" cy="0"/>
          </a:xfrm>
          <a:prstGeom prst="straightConnector1">
            <a:avLst/>
          </a:prstGeom>
          <a:noFill/>
          <a:ln w="44450" cap="rnd" cmpd="sng">
            <a:solidFill>
              <a:srgbClr val="FF629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3" name="Google Shape;1713;p94"/>
          <p:cNvSpPr/>
          <p:nvPr/>
        </p:nvSpPr>
        <p:spPr>
          <a:xfrm>
            <a:off x="4445525" y="2528974"/>
            <a:ext cx="429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4E4E4E"/>
                </a:solidFill>
                <a:latin typeface="Proxima Nova"/>
                <a:ea typeface="Proxima Nova"/>
                <a:cs typeface="Proxima Nova"/>
                <a:sym typeface="Proxima Nova"/>
              </a:rPr>
              <a:t>Microservices, Spring Boot, Spring Cloud Data Flow, Azure Eventhub-Kafka, Azure CosmosDB/Mongo API, Azure DevOps, ServiceMesh.</a:t>
            </a:r>
            <a:endParaRPr sz="1100" i="0" u="none" strike="noStrike" cap="none">
              <a:solidFill>
                <a:srgbClr val="4E4E4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14" name="Google Shape;1714;p94"/>
          <p:cNvGrpSpPr/>
          <p:nvPr/>
        </p:nvGrpSpPr>
        <p:grpSpPr>
          <a:xfrm>
            <a:off x="4034611" y="2314222"/>
            <a:ext cx="275309" cy="274373"/>
            <a:chOff x="6901048" y="2164084"/>
            <a:chExt cx="452438" cy="450900"/>
          </a:xfrm>
        </p:grpSpPr>
        <p:sp>
          <p:nvSpPr>
            <p:cNvPr id="1715" name="Google Shape;1715;p94"/>
            <p:cNvSpPr/>
            <p:nvPr/>
          </p:nvSpPr>
          <p:spPr>
            <a:xfrm>
              <a:off x="6901048" y="2164084"/>
              <a:ext cx="452400" cy="450900"/>
            </a:xfrm>
            <a:prstGeom prst="ellipse">
              <a:avLst/>
            </a:pr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94"/>
            <p:cNvSpPr/>
            <p:nvPr/>
          </p:nvSpPr>
          <p:spPr>
            <a:xfrm>
              <a:off x="6924860" y="2286322"/>
              <a:ext cx="403225" cy="71438"/>
            </a:xfrm>
            <a:custGeom>
              <a:avLst/>
              <a:gdLst/>
              <a:ahLst/>
              <a:cxnLst/>
              <a:rect l="l" t="t" r="r" b="b"/>
              <a:pathLst>
                <a:path w="426" h="75" extrusionOk="0">
                  <a:moveTo>
                    <a:pt x="425" y="0"/>
                  </a:moveTo>
                  <a:cubicBezTo>
                    <a:pt x="426" y="2"/>
                    <a:pt x="426" y="3"/>
                    <a:pt x="426" y="5"/>
                  </a:cubicBezTo>
                  <a:cubicBezTo>
                    <a:pt x="426" y="44"/>
                    <a:pt x="331" y="75"/>
                    <a:pt x="213" y="75"/>
                  </a:cubicBezTo>
                  <a:cubicBezTo>
                    <a:pt x="95" y="75"/>
                    <a:pt x="0" y="44"/>
                    <a:pt x="0" y="5"/>
                  </a:cubicBezTo>
                  <a:cubicBezTo>
                    <a:pt x="0" y="3"/>
                    <a:pt x="0" y="2"/>
                    <a:pt x="1" y="0"/>
                  </a:cubicBezTo>
                </a:path>
              </a:pathLst>
            </a:cu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94"/>
            <p:cNvSpPr/>
            <p:nvPr/>
          </p:nvSpPr>
          <p:spPr>
            <a:xfrm>
              <a:off x="7015348" y="2189484"/>
              <a:ext cx="223838" cy="49213"/>
            </a:xfrm>
            <a:custGeom>
              <a:avLst/>
              <a:gdLst/>
              <a:ahLst/>
              <a:cxnLst/>
              <a:rect l="l" t="t" r="r" b="b"/>
              <a:pathLst>
                <a:path w="236" h="52" extrusionOk="0">
                  <a:moveTo>
                    <a:pt x="229" y="0"/>
                  </a:moveTo>
                  <a:cubicBezTo>
                    <a:pt x="233" y="5"/>
                    <a:pt x="236" y="9"/>
                    <a:pt x="236" y="13"/>
                  </a:cubicBezTo>
                  <a:cubicBezTo>
                    <a:pt x="236" y="35"/>
                    <a:pt x="183" y="52"/>
                    <a:pt x="118" y="52"/>
                  </a:cubicBezTo>
                  <a:cubicBezTo>
                    <a:pt x="53" y="52"/>
                    <a:pt x="0" y="35"/>
                    <a:pt x="0" y="13"/>
                  </a:cubicBezTo>
                  <a:cubicBezTo>
                    <a:pt x="0" y="9"/>
                    <a:pt x="3" y="4"/>
                    <a:pt x="8" y="0"/>
                  </a:cubicBezTo>
                </a:path>
              </a:pathLst>
            </a:cu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94"/>
            <p:cNvSpPr/>
            <p:nvPr/>
          </p:nvSpPr>
          <p:spPr>
            <a:xfrm>
              <a:off x="6934385" y="2508572"/>
              <a:ext cx="384175" cy="47625"/>
            </a:xfrm>
            <a:custGeom>
              <a:avLst/>
              <a:gdLst/>
              <a:ahLst/>
              <a:cxnLst/>
              <a:rect l="l" t="t" r="r" b="b"/>
              <a:pathLst>
                <a:path w="406" h="50" extrusionOk="0">
                  <a:moveTo>
                    <a:pt x="406" y="0"/>
                  </a:moveTo>
                  <a:cubicBezTo>
                    <a:pt x="379" y="29"/>
                    <a:pt x="298" y="50"/>
                    <a:pt x="203" y="50"/>
                  </a:cubicBezTo>
                  <a:cubicBezTo>
                    <a:pt x="108" y="50"/>
                    <a:pt x="27" y="29"/>
                    <a:pt x="0" y="0"/>
                  </a:cubicBezTo>
                </a:path>
              </a:pathLst>
            </a:cu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94"/>
            <p:cNvSpPr/>
            <p:nvPr/>
          </p:nvSpPr>
          <p:spPr>
            <a:xfrm>
              <a:off x="6901048" y="2389509"/>
              <a:ext cx="452438" cy="73025"/>
            </a:xfrm>
            <a:custGeom>
              <a:avLst/>
              <a:gdLst/>
              <a:ahLst/>
              <a:cxnLst/>
              <a:rect l="l" t="t" r="r" b="b"/>
              <a:pathLst>
                <a:path w="477" h="76" extrusionOk="0">
                  <a:moveTo>
                    <a:pt x="477" y="0"/>
                  </a:moveTo>
                  <a:cubicBezTo>
                    <a:pt x="477" y="42"/>
                    <a:pt x="370" y="76"/>
                    <a:pt x="238" y="76"/>
                  </a:cubicBezTo>
                  <a:cubicBezTo>
                    <a:pt x="106" y="76"/>
                    <a:pt x="0" y="42"/>
                    <a:pt x="0" y="0"/>
                  </a:cubicBezTo>
                </a:path>
              </a:pathLst>
            </a:cu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94"/>
            <p:cNvSpPr/>
            <p:nvPr/>
          </p:nvSpPr>
          <p:spPr>
            <a:xfrm>
              <a:off x="6931210" y="2164084"/>
              <a:ext cx="195263" cy="450850"/>
            </a:xfrm>
            <a:custGeom>
              <a:avLst/>
              <a:gdLst/>
              <a:ahLst/>
              <a:cxnLst/>
              <a:rect l="l" t="t" r="r" b="b"/>
              <a:pathLst>
                <a:path w="206" h="477" extrusionOk="0">
                  <a:moveTo>
                    <a:pt x="206" y="477"/>
                  </a:moveTo>
                  <a:cubicBezTo>
                    <a:pt x="92" y="477"/>
                    <a:pt x="0" y="370"/>
                    <a:pt x="0" y="239"/>
                  </a:cubicBezTo>
                  <a:cubicBezTo>
                    <a:pt x="0" y="107"/>
                    <a:pt x="92" y="0"/>
                    <a:pt x="206" y="0"/>
                  </a:cubicBezTo>
                </a:path>
              </a:pathLst>
            </a:cu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94"/>
            <p:cNvSpPr/>
            <p:nvPr/>
          </p:nvSpPr>
          <p:spPr>
            <a:xfrm>
              <a:off x="7010585" y="2164084"/>
              <a:ext cx="115888" cy="450850"/>
            </a:xfrm>
            <a:custGeom>
              <a:avLst/>
              <a:gdLst/>
              <a:ahLst/>
              <a:cxnLst/>
              <a:rect l="l" t="t" r="r" b="b"/>
              <a:pathLst>
                <a:path w="122" h="477" extrusionOk="0">
                  <a:moveTo>
                    <a:pt x="122" y="477"/>
                  </a:moveTo>
                  <a:cubicBezTo>
                    <a:pt x="54" y="477"/>
                    <a:pt x="0" y="370"/>
                    <a:pt x="0" y="239"/>
                  </a:cubicBezTo>
                  <a:cubicBezTo>
                    <a:pt x="0" y="107"/>
                    <a:pt x="54" y="0"/>
                    <a:pt x="122" y="0"/>
                  </a:cubicBezTo>
                </a:path>
              </a:pathLst>
            </a:cu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94"/>
            <p:cNvSpPr/>
            <p:nvPr/>
          </p:nvSpPr>
          <p:spPr>
            <a:xfrm>
              <a:off x="7126473" y="2164084"/>
              <a:ext cx="174625" cy="450850"/>
            </a:xfrm>
            <a:custGeom>
              <a:avLst/>
              <a:gdLst/>
              <a:ahLst/>
              <a:cxnLst/>
              <a:rect l="l" t="t" r="r" b="b"/>
              <a:pathLst>
                <a:path w="184" h="477" extrusionOk="0">
                  <a:moveTo>
                    <a:pt x="0" y="0"/>
                  </a:moveTo>
                  <a:cubicBezTo>
                    <a:pt x="102" y="0"/>
                    <a:pt x="184" y="107"/>
                    <a:pt x="184" y="239"/>
                  </a:cubicBezTo>
                  <a:cubicBezTo>
                    <a:pt x="184" y="370"/>
                    <a:pt x="102" y="477"/>
                    <a:pt x="0" y="477"/>
                  </a:cubicBezTo>
                </a:path>
              </a:pathLst>
            </a:cu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94"/>
            <p:cNvSpPr/>
            <p:nvPr/>
          </p:nvSpPr>
          <p:spPr>
            <a:xfrm>
              <a:off x="7104248" y="2164084"/>
              <a:ext cx="22225" cy="450850"/>
            </a:xfrm>
            <a:custGeom>
              <a:avLst/>
              <a:gdLst/>
              <a:ahLst/>
              <a:cxnLst/>
              <a:rect l="l" t="t" r="r" b="b"/>
              <a:pathLst>
                <a:path w="24" h="477" extrusionOk="0">
                  <a:moveTo>
                    <a:pt x="24" y="477"/>
                  </a:moveTo>
                  <a:cubicBezTo>
                    <a:pt x="11" y="477"/>
                    <a:pt x="0" y="370"/>
                    <a:pt x="0" y="239"/>
                  </a:cubicBezTo>
                  <a:cubicBezTo>
                    <a:pt x="0" y="107"/>
                    <a:pt x="11" y="0"/>
                    <a:pt x="24" y="0"/>
                  </a:cubicBezTo>
                </a:path>
              </a:pathLst>
            </a:cu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94"/>
            <p:cNvSpPr/>
            <p:nvPr/>
          </p:nvSpPr>
          <p:spPr>
            <a:xfrm>
              <a:off x="7126473" y="2164084"/>
              <a:ext cx="87313" cy="450850"/>
            </a:xfrm>
            <a:custGeom>
              <a:avLst/>
              <a:gdLst/>
              <a:ahLst/>
              <a:cxnLst/>
              <a:rect l="l" t="t" r="r" b="b"/>
              <a:pathLst>
                <a:path w="92" h="477" extrusionOk="0">
                  <a:moveTo>
                    <a:pt x="0" y="0"/>
                  </a:moveTo>
                  <a:cubicBezTo>
                    <a:pt x="51" y="0"/>
                    <a:pt x="92" y="107"/>
                    <a:pt x="92" y="239"/>
                  </a:cubicBezTo>
                  <a:cubicBezTo>
                    <a:pt x="92" y="370"/>
                    <a:pt x="51" y="477"/>
                    <a:pt x="0" y="477"/>
                  </a:cubicBezTo>
                </a:path>
              </a:pathLst>
            </a:custGeom>
            <a:noFill/>
            <a:ln w="19050" cap="rnd" cmpd="sng">
              <a:solidFill>
                <a:srgbClr val="867DF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5" name="Google Shape;1725;p94"/>
          <p:cNvSpPr/>
          <p:nvPr/>
        </p:nvSpPr>
        <p:spPr>
          <a:xfrm>
            <a:off x="4374129" y="2156450"/>
            <a:ext cx="1575600" cy="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674EA7"/>
                </a:solidFill>
                <a:latin typeface="Proxima Nova"/>
                <a:ea typeface="Proxima Nova"/>
                <a:cs typeface="Proxima Nova"/>
                <a:sym typeface="Proxima Nova"/>
              </a:rPr>
              <a:t>Technologies</a:t>
            </a:r>
            <a:endParaRPr sz="1100">
              <a:solidFill>
                <a:srgbClr val="674EA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26" name="Google Shape;1726;p94"/>
          <p:cNvCxnSpPr/>
          <p:nvPr/>
        </p:nvCxnSpPr>
        <p:spPr>
          <a:xfrm>
            <a:off x="4525079" y="2487039"/>
            <a:ext cx="137100" cy="0"/>
          </a:xfrm>
          <a:prstGeom prst="straightConnector1">
            <a:avLst/>
          </a:prstGeom>
          <a:noFill/>
          <a:ln w="44450" cap="rnd" cmpd="sng">
            <a:solidFill>
              <a:srgbClr val="837D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27" name="Google Shape;1727;p94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LARGEST RETAILER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100"/>
            <a:ext cx="5251474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95"/>
          <p:cNvSpPr txBox="1">
            <a:spLocks noGrp="1"/>
          </p:cNvSpPr>
          <p:nvPr>
            <p:ph type="body" idx="1"/>
          </p:nvPr>
        </p:nvSpPr>
        <p:spPr>
          <a:xfrm>
            <a:off x="362825" y="1173100"/>
            <a:ext cx="3992700" cy="3175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Smart Environment: Automated Provisioning of Public Cloud resources using Jenkins pipeline jobs and Terraform templates</a:t>
            </a:r>
            <a:endParaRPr sz="13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Build, Release, Deployment Automation: End to end automated pipeline leveraging ‘Build Once Deploy Anywhere’ technique</a:t>
            </a:r>
            <a:endParaRPr sz="1300"/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ServerLess Functions: Canary releases using API-Gateways</a:t>
            </a:r>
            <a:endParaRPr sz="13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95"/>
          <p:cNvSpPr txBox="1">
            <a:spLocks noGrp="1"/>
          </p:cNvSpPr>
          <p:nvPr>
            <p:ph type="title"/>
          </p:nvPr>
        </p:nvSpPr>
        <p:spPr>
          <a:xfrm>
            <a:off x="421050" y="174606"/>
            <a:ext cx="7330200" cy="409800"/>
          </a:xfrm>
          <a:prstGeom prst="rect">
            <a:avLst/>
          </a:prstGeom>
        </p:spPr>
        <p:txBody>
          <a:bodyPr spcFirstLastPara="1" wrap="square" lIns="0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 AUTOPART, ADVICE &amp;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ACCESSORY PROVIDER</a:t>
            </a:r>
            <a:endParaRPr/>
          </a:p>
        </p:txBody>
      </p:sp>
      <p:grpSp>
        <p:nvGrpSpPr>
          <p:cNvPr id="1735" name="Google Shape;1735;p95"/>
          <p:cNvGrpSpPr/>
          <p:nvPr/>
        </p:nvGrpSpPr>
        <p:grpSpPr>
          <a:xfrm>
            <a:off x="4571991" y="1081825"/>
            <a:ext cx="4575181" cy="3358158"/>
            <a:chOff x="7813990" y="4185125"/>
            <a:chExt cx="4909519" cy="4482325"/>
          </a:xfrm>
        </p:grpSpPr>
        <p:sp>
          <p:nvSpPr>
            <p:cNvPr id="1736" name="Google Shape;1736;p95"/>
            <p:cNvSpPr txBox="1"/>
            <p:nvPr/>
          </p:nvSpPr>
          <p:spPr>
            <a:xfrm>
              <a:off x="7813990" y="6724065"/>
              <a:ext cx="4909500" cy="708600"/>
            </a:xfrm>
            <a:prstGeom prst="rect">
              <a:avLst/>
            </a:prstGeom>
            <a:solidFill>
              <a:srgbClr val="000000">
                <a:alpha val="69270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2921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Zero Manual Intervention</a:t>
              </a:r>
              <a:endParaRPr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2921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High-Velocity release cycles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37" name="Google Shape;1737;p95"/>
            <p:cNvSpPr txBox="1"/>
            <p:nvPr/>
          </p:nvSpPr>
          <p:spPr>
            <a:xfrm>
              <a:off x="7813992" y="5285660"/>
              <a:ext cx="4909500" cy="708600"/>
            </a:xfrm>
            <a:prstGeom prst="rect">
              <a:avLst/>
            </a:prstGeom>
            <a:solidFill>
              <a:srgbClr val="000000">
                <a:alpha val="69270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2921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~3 Minutes</a:t>
              </a:r>
              <a:endParaRPr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2921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Environment Provisioning Time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38" name="Google Shape;1738;p95"/>
            <p:cNvSpPr txBox="1"/>
            <p:nvPr/>
          </p:nvSpPr>
          <p:spPr>
            <a:xfrm>
              <a:off x="7814010" y="4185125"/>
              <a:ext cx="4909500" cy="708600"/>
            </a:xfrm>
            <a:prstGeom prst="rect">
              <a:avLst/>
            </a:prstGeom>
            <a:solidFill>
              <a:srgbClr val="000000">
                <a:alpha val="69270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2921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50%</a:t>
              </a:r>
              <a:r>
                <a:rPr lang="en" sz="1600" b="1" i="0" u="none" strike="noStrike" cap="none">
                  <a:solidFill>
                    <a:srgbClr val="DB000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sz="1100">
                <a:solidFill>
                  <a:srgbClr val="DB000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2921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Improvement in Time to Market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39" name="Google Shape;1739;p95"/>
            <p:cNvSpPr txBox="1"/>
            <p:nvPr/>
          </p:nvSpPr>
          <p:spPr>
            <a:xfrm>
              <a:off x="7813990" y="7958850"/>
              <a:ext cx="4909500" cy="708600"/>
            </a:xfrm>
            <a:prstGeom prst="rect">
              <a:avLst/>
            </a:prstGeom>
            <a:solidFill>
              <a:srgbClr val="000000">
                <a:alpha val="69270"/>
              </a:srgbClr>
            </a:solidFill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2921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0" u="none" strike="noStrike" cap="none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30%</a:t>
              </a:r>
              <a:endParaRPr sz="11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29210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Productivity Increase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740" name="Google Shape;1740;p95"/>
          <p:cNvSpPr txBox="1">
            <a:spLocks noGrp="1"/>
          </p:cNvSpPr>
          <p:nvPr>
            <p:ph type="subTitle" idx="2"/>
          </p:nvPr>
        </p:nvSpPr>
        <p:spPr>
          <a:xfrm>
            <a:off x="419100" y="664187"/>
            <a:ext cx="8305800" cy="3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 driven operational cost reduction and delivery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96"/>
          <p:cNvGrpSpPr/>
          <p:nvPr/>
        </p:nvGrpSpPr>
        <p:grpSpPr>
          <a:xfrm>
            <a:off x="1" y="-989433"/>
            <a:ext cx="9705119" cy="6720281"/>
            <a:chOff x="0" y="-989433"/>
            <a:chExt cx="9705119" cy="6720281"/>
          </a:xfrm>
        </p:grpSpPr>
        <p:sp>
          <p:nvSpPr>
            <p:cNvPr id="1746" name="Google Shape;1746;p96"/>
            <p:cNvSpPr/>
            <p:nvPr/>
          </p:nvSpPr>
          <p:spPr>
            <a:xfrm>
              <a:off x="0" y="46768"/>
              <a:ext cx="9144000" cy="4682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233680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7" name="Google Shape;1747;p96"/>
            <p:cNvGrpSpPr/>
            <p:nvPr/>
          </p:nvGrpSpPr>
          <p:grpSpPr>
            <a:xfrm>
              <a:off x="0" y="372180"/>
              <a:ext cx="9144001" cy="3575867"/>
              <a:chOff x="0" y="372180"/>
              <a:chExt cx="9144001" cy="3575867"/>
            </a:xfrm>
          </p:grpSpPr>
          <p:sp>
            <p:nvSpPr>
              <p:cNvPr id="1748" name="Google Shape;1748;p96"/>
              <p:cNvSpPr/>
              <p:nvPr/>
            </p:nvSpPr>
            <p:spPr>
              <a:xfrm rot="-5400000">
                <a:off x="634200" y="-262020"/>
                <a:ext cx="2221200" cy="3489600"/>
              </a:xfrm>
              <a:prstGeom prst="parallelogram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p96"/>
              <p:cNvSpPr/>
              <p:nvPr/>
            </p:nvSpPr>
            <p:spPr>
              <a:xfrm rot="-5400000">
                <a:off x="6780601" y="1584647"/>
                <a:ext cx="2221200" cy="2505600"/>
              </a:xfrm>
              <a:prstGeom prst="parallelogram">
                <a:avLst>
                  <a:gd name="adj" fmla="val 25000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0" name="Google Shape;1750;p96"/>
            <p:cNvGrpSpPr/>
            <p:nvPr/>
          </p:nvGrpSpPr>
          <p:grpSpPr>
            <a:xfrm rot="8910396">
              <a:off x="4054181" y="-133915"/>
              <a:ext cx="4687776" cy="5009245"/>
              <a:chOff x="527054" y="-1366664"/>
              <a:chExt cx="4687779" cy="5009247"/>
            </a:xfrm>
          </p:grpSpPr>
          <p:sp>
            <p:nvSpPr>
              <p:cNvPr id="1751" name="Google Shape;1751;p96"/>
              <p:cNvSpPr/>
              <p:nvPr/>
            </p:nvSpPr>
            <p:spPr>
              <a:xfrm rot="-8910242">
                <a:off x="1274992" y="-170351"/>
                <a:ext cx="2221123" cy="3489768"/>
              </a:xfrm>
              <a:prstGeom prst="parallelogram">
                <a:avLst>
                  <a:gd name="adj" fmla="val 25000"/>
                </a:avLst>
              </a:prstGeom>
              <a:solidFill>
                <a:srgbClr val="B5E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96"/>
              <p:cNvSpPr/>
              <p:nvPr/>
            </p:nvSpPr>
            <p:spPr>
              <a:xfrm rot="-8910242">
                <a:off x="2502871" y="-970989"/>
                <a:ext cx="2221123" cy="2505649"/>
              </a:xfrm>
              <a:prstGeom prst="parallelogram">
                <a:avLst>
                  <a:gd name="adj" fmla="val 25000"/>
                </a:avLst>
              </a:prstGeom>
              <a:solidFill>
                <a:srgbClr val="B5EF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53" name="Google Shape;1753;p96"/>
            <p:cNvSpPr/>
            <p:nvPr/>
          </p:nvSpPr>
          <p:spPr>
            <a:xfrm>
              <a:off x="2312640" y="2554177"/>
              <a:ext cx="2528400" cy="2179800"/>
            </a:xfrm>
            <a:prstGeom prst="triangle">
              <a:avLst>
                <a:gd name="adj" fmla="val 50000"/>
              </a:avLst>
            </a:prstGeom>
            <a:solidFill>
              <a:srgbClr val="2A5D2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4" name="Google Shape;1754;p96"/>
          <p:cNvSpPr/>
          <p:nvPr/>
        </p:nvSpPr>
        <p:spPr>
          <a:xfrm>
            <a:off x="928800" y="900000"/>
            <a:ext cx="7473600" cy="357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3368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96"/>
          <p:cNvSpPr/>
          <p:nvPr/>
        </p:nvSpPr>
        <p:spPr>
          <a:xfrm rot="5400000">
            <a:off x="3154226" y="-383300"/>
            <a:ext cx="1174800" cy="51162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89898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96"/>
          <p:cNvSpPr txBox="1"/>
          <p:nvPr/>
        </p:nvSpPr>
        <p:spPr>
          <a:xfrm rot="10800000">
            <a:off x="1183771" y="1644703"/>
            <a:ext cx="5058600" cy="10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sp>
        <p:nvSpPr>
          <p:cNvPr id="1757" name="Google Shape;1757;p96"/>
          <p:cNvSpPr txBox="1">
            <a:spLocks noGrp="1"/>
          </p:cNvSpPr>
          <p:nvPr>
            <p:ph type="sldNum" idx="12"/>
          </p:nvPr>
        </p:nvSpPr>
        <p:spPr>
          <a:xfrm>
            <a:off x="39647" y="4728848"/>
            <a:ext cx="5391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96"/>
          <p:cNvSpPr/>
          <p:nvPr/>
        </p:nvSpPr>
        <p:spPr>
          <a:xfrm>
            <a:off x="1071250" y="981200"/>
            <a:ext cx="66597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Enterprise DevOps Transformation 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9" name="Google Shape;1759;p96"/>
          <p:cNvSpPr txBox="1"/>
          <p:nvPr/>
        </p:nvSpPr>
        <p:spPr>
          <a:xfrm>
            <a:off x="1274309" y="1612872"/>
            <a:ext cx="49551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</a:pPr>
            <a:r>
              <a:rPr lang="en" sz="2000" i="0" u="none" strike="noStrike" cap="none">
                <a:solidFill>
                  <a:srgbClr val="D8D8D8"/>
                </a:solidFill>
                <a:latin typeface="Proxima Nova"/>
                <a:ea typeface="Proxima Nova"/>
                <a:cs typeface="Proxima Nova"/>
                <a:sym typeface="Proxima Nova"/>
              </a:rPr>
              <a:t>U.S. Based Leading Healthcare Provider</a:t>
            </a:r>
            <a:endParaRPr sz="1800" i="0" u="none" strike="noStrike" cap="none">
              <a:solidFill>
                <a:srgbClr val="D8D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0" name="Google Shape;1760;p96"/>
          <p:cNvSpPr/>
          <p:nvPr/>
        </p:nvSpPr>
        <p:spPr>
          <a:xfrm>
            <a:off x="1274308" y="1976562"/>
            <a:ext cx="4955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The client is the largest customer-owned health insurer in US and fourth largest with over 15 million members across 5 state. It offers group life, disability, and dental solutions, and a range of other individual solutions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761" name="Google Shape;1761;p96"/>
          <p:cNvGrpSpPr/>
          <p:nvPr/>
        </p:nvGrpSpPr>
        <p:grpSpPr>
          <a:xfrm>
            <a:off x="1183706" y="2969267"/>
            <a:ext cx="6999735" cy="1370355"/>
            <a:chOff x="208134" y="2662178"/>
            <a:chExt cx="8731115" cy="1677301"/>
          </a:xfrm>
        </p:grpSpPr>
        <p:sp>
          <p:nvSpPr>
            <p:cNvPr id="1762" name="Google Shape;1762;p96"/>
            <p:cNvSpPr/>
            <p:nvPr/>
          </p:nvSpPr>
          <p:spPr>
            <a:xfrm>
              <a:off x="208134" y="2662178"/>
              <a:ext cx="3602400" cy="167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i="0" u="none" strike="noStrike" cap="none">
                  <a:solidFill>
                    <a:srgbClr val="D9D9D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Business</a:t>
              </a:r>
              <a:r>
                <a:rPr lang="en" sz="1900" b="1" i="0" u="none" strike="noStrike" cap="none">
                  <a:solidFill>
                    <a:srgbClr val="D9D9D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" sz="1700" b="1" i="0" u="none" strike="noStrike" cap="none">
                  <a:solidFill>
                    <a:srgbClr val="D9D9D9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Goal</a:t>
              </a:r>
              <a:endParaRPr sz="1900" b="1" i="0" u="none" strike="noStrike" cap="none">
                <a:solidFill>
                  <a:srgbClr val="D9D9D9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rgbClr val="E7E7E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Improve the ability to respond to end user demands by launching more features for enterprise applications accessed by Providers, Retail business, Customer Service and internal corporate applications</a:t>
              </a:r>
              <a:endParaRPr sz="1700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63" name="Google Shape;1763;p96"/>
            <p:cNvSpPr/>
            <p:nvPr/>
          </p:nvSpPr>
          <p:spPr>
            <a:xfrm>
              <a:off x="3970936" y="2662178"/>
              <a:ext cx="2063400" cy="167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i="0" u="none" strike="noStrike" cap="none">
                  <a:solidFill>
                    <a:srgbClr val="CCCCCC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Business Ask</a:t>
              </a:r>
              <a:endParaRPr sz="1000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i="0" u="none" strike="noStrike" cap="none">
                  <a:solidFill>
                    <a:srgbClr val="E7E7E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IT Organization to provide agility to support evolving business needs by improving release velocity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1764" name="Google Shape;1764;p96"/>
            <p:cNvSpPr/>
            <p:nvPr/>
          </p:nvSpPr>
          <p:spPr>
            <a:xfrm>
              <a:off x="6173549" y="2662179"/>
              <a:ext cx="2765700" cy="167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i="0" u="none" strike="noStrike" cap="none">
                  <a:solidFill>
                    <a:srgbClr val="B7B7B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How?</a:t>
              </a:r>
              <a:endParaRPr sz="100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0" u="none" strike="noStrike" cap="none">
                  <a:solidFill>
                    <a:srgbClr val="E7E7E7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DevOps led IT Transformation </a:t>
              </a:r>
              <a:endParaRPr sz="10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0" u="none" strike="noStrike" cap="none">
                  <a:solidFill>
                    <a:srgbClr val="E2F4FC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To enable IT by automating delivery pipeline and providing On-Demand deployment capabilities for enterprise applications</a:t>
              </a:r>
              <a:endParaRPr sz="100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9" name="Google Shape;1769;p97"/>
          <p:cNvGrpSpPr/>
          <p:nvPr/>
        </p:nvGrpSpPr>
        <p:grpSpPr>
          <a:xfrm>
            <a:off x="1" y="-989433"/>
            <a:ext cx="9705119" cy="6720281"/>
            <a:chOff x="1" y="-989433"/>
            <a:chExt cx="9705119" cy="6720281"/>
          </a:xfrm>
        </p:grpSpPr>
        <p:grpSp>
          <p:nvGrpSpPr>
            <p:cNvPr id="1770" name="Google Shape;1770;p97"/>
            <p:cNvGrpSpPr/>
            <p:nvPr/>
          </p:nvGrpSpPr>
          <p:grpSpPr>
            <a:xfrm>
              <a:off x="1" y="-989433"/>
              <a:ext cx="9705119" cy="6720281"/>
              <a:chOff x="0" y="-989433"/>
              <a:chExt cx="9705119" cy="6720281"/>
            </a:xfrm>
          </p:grpSpPr>
          <p:sp>
            <p:nvSpPr>
              <p:cNvPr id="1771" name="Google Shape;1771;p97"/>
              <p:cNvSpPr/>
              <p:nvPr/>
            </p:nvSpPr>
            <p:spPr>
              <a:xfrm>
                <a:off x="0" y="46768"/>
                <a:ext cx="9144000" cy="4682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233680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2" name="Google Shape;1772;p97"/>
              <p:cNvGrpSpPr/>
              <p:nvPr/>
            </p:nvGrpSpPr>
            <p:grpSpPr>
              <a:xfrm>
                <a:off x="0" y="372180"/>
                <a:ext cx="9144001" cy="3575867"/>
                <a:chOff x="0" y="372180"/>
                <a:chExt cx="9144001" cy="3575867"/>
              </a:xfrm>
            </p:grpSpPr>
            <p:sp>
              <p:nvSpPr>
                <p:cNvPr id="1773" name="Google Shape;1773;p97"/>
                <p:cNvSpPr/>
                <p:nvPr/>
              </p:nvSpPr>
              <p:spPr>
                <a:xfrm rot="-5400000">
                  <a:off x="634200" y="-262020"/>
                  <a:ext cx="2221200" cy="348960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4" name="Google Shape;1774;p97"/>
                <p:cNvSpPr/>
                <p:nvPr/>
              </p:nvSpPr>
              <p:spPr>
                <a:xfrm rot="-5400000">
                  <a:off x="6780601" y="1584647"/>
                  <a:ext cx="2221200" cy="250560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5" name="Google Shape;1775;p97"/>
              <p:cNvGrpSpPr/>
              <p:nvPr/>
            </p:nvGrpSpPr>
            <p:grpSpPr>
              <a:xfrm rot="8910396">
                <a:off x="4054181" y="-133915"/>
                <a:ext cx="4687776" cy="5009245"/>
                <a:chOff x="527054" y="-1366664"/>
                <a:chExt cx="4687779" cy="5009247"/>
              </a:xfrm>
            </p:grpSpPr>
            <p:sp>
              <p:nvSpPr>
                <p:cNvPr id="1776" name="Google Shape;1776;p97"/>
                <p:cNvSpPr/>
                <p:nvPr/>
              </p:nvSpPr>
              <p:spPr>
                <a:xfrm rot="-8910242">
                  <a:off x="1274992" y="-170351"/>
                  <a:ext cx="2221123" cy="3489768"/>
                </a:xfrm>
                <a:prstGeom prst="parallelogram">
                  <a:avLst>
                    <a:gd name="adj" fmla="val 25000"/>
                  </a:avLst>
                </a:prstGeom>
                <a:solidFill>
                  <a:srgbClr val="B5EF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7" name="Google Shape;1777;p97"/>
                <p:cNvSpPr/>
                <p:nvPr/>
              </p:nvSpPr>
              <p:spPr>
                <a:xfrm rot="-8910242">
                  <a:off x="2502871" y="-970989"/>
                  <a:ext cx="2221123" cy="2505649"/>
                </a:xfrm>
                <a:prstGeom prst="parallelogram">
                  <a:avLst>
                    <a:gd name="adj" fmla="val 25000"/>
                  </a:avLst>
                </a:prstGeom>
                <a:solidFill>
                  <a:srgbClr val="B5EF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78" name="Google Shape;1778;p97"/>
              <p:cNvSpPr/>
              <p:nvPr/>
            </p:nvSpPr>
            <p:spPr>
              <a:xfrm>
                <a:off x="2312640" y="2554177"/>
                <a:ext cx="2528400" cy="2179800"/>
              </a:xfrm>
              <a:prstGeom prst="triangle">
                <a:avLst>
                  <a:gd name="adj" fmla="val 50000"/>
                </a:avLst>
              </a:prstGeom>
              <a:solidFill>
                <a:srgbClr val="2A5D2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79" name="Google Shape;1779;p97"/>
            <p:cNvSpPr/>
            <p:nvPr/>
          </p:nvSpPr>
          <p:spPr>
            <a:xfrm>
              <a:off x="199725" y="0"/>
              <a:ext cx="8944200" cy="477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780" name="Google Shape;1780;p97"/>
          <p:cNvGraphicFramePr/>
          <p:nvPr/>
        </p:nvGraphicFramePr>
        <p:xfrm>
          <a:off x="4468600" y="60010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{131EAA5C-184B-4896-98B7-76B58CC45B86}</a:tableStyleId>
              </a:tblPr>
              <a:tblGrid>
                <a:gridCol w="87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3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Organizational Change Management</a:t>
                      </a:r>
                      <a:endParaRPr sz="800" b="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68600" marR="68600" marT="34300" marB="34300" anchor="ctr">
                    <a:lnL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Cross Skilling of workforce 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68600" marR="68600" marT="34300" marB="34300" anchor="ctr">
                    <a:lnL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Process changes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68600" marR="68600" marT="34300" marB="34300" anchor="ctr">
                    <a:lnL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Budgetary Changes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68600" marR="68600" marT="34300" marB="34300" anchor="ctr">
                    <a:lnL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Evangelization 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68600" marR="68600" marT="34300" marB="34300" anchor="ctr">
                    <a:lnL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71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81" name="Google Shape;1781;p97"/>
          <p:cNvSpPr txBox="1"/>
          <p:nvPr/>
        </p:nvSpPr>
        <p:spPr>
          <a:xfrm>
            <a:off x="4911750" y="404325"/>
            <a:ext cx="37182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434343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Cultural Transformation Solution Levers </a:t>
            </a:r>
            <a:endParaRPr sz="1100">
              <a:solidFill>
                <a:srgbClr val="434343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782" name="Google Shape;1782;p97"/>
          <p:cNvGraphicFramePr/>
          <p:nvPr/>
        </p:nvGraphicFramePr>
        <p:xfrm>
          <a:off x="3674901" y="1292080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{131EAA5C-184B-4896-98B7-76B58CC45B86}</a:tableStyleId>
              </a:tblPr>
              <a:tblGrid>
                <a:gridCol w="293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33925">
                <a:tc>
                  <a:txBody>
                    <a:bodyPr/>
                    <a:lstStyle/>
                    <a:p>
                      <a:pPr marL="127000" marR="0" lvl="0" indent="-1270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Noto Sans Symbols"/>
                        <a:buChar char="▪"/>
                      </a:pPr>
                      <a:r>
                        <a:rPr lang="en" sz="12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Activation office </a:t>
                      </a:r>
                      <a:br>
                        <a:rPr lang="en" sz="12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900" b="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Focused enablement of People, Process and Technology to support future state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Noto Sans Symbols"/>
                        <a:buNone/>
                      </a:pPr>
                      <a:endParaRPr sz="900" b="0" u="none" strike="noStrike" cap="none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127000" marR="0" lvl="0" indent="-1333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New DevOps Tooling Framework</a:t>
                      </a:r>
                      <a:b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900" b="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New  Tools introduce and existing tools restructured, framework was approved for rollout across enterprise</a:t>
                      </a:r>
                      <a:endParaRPr sz="900" b="0" u="none" strike="noStrike" cap="none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127000" marR="0" lvl="0" indent="-133350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Business Centric Roles </a:t>
                      </a:r>
                      <a:b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900" b="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Aligned staff to Portfolio/Product Team </a:t>
                      </a:r>
                      <a:endParaRPr sz="900" b="0" u="none" strike="noStrike" cap="none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127000" marR="0" lvl="0" indent="-13335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Awareness and Readiness</a:t>
                      </a:r>
                      <a:b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900" b="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Team were trained on the new processes and delivery model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127000" marR="0" lvl="0" indent="-6350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Noto Sans Symbols"/>
                        <a:buNone/>
                      </a:pPr>
                      <a:endParaRPr sz="900" u="none" strike="noStrike" cap="none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127000" marR="0" lvl="0" indent="-1333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Process and Tool coaches</a:t>
                      </a:r>
                      <a:b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900" b="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Worked with teams to provide ongoing coaching on new tools and process</a:t>
                      </a:r>
                      <a:endParaRPr sz="1400" b="0" u="none" strike="noStrike" cap="none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127000" marR="0" lvl="0" indent="-133350" algn="l" rtl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Audit Proofing </a:t>
                      </a:r>
                      <a:b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900" b="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Created solution templates for each technology and ensured that they address audit issues</a:t>
                      </a:r>
                      <a:endParaRPr sz="900" b="0" u="none" strike="noStrike" cap="none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127000" marR="0" lvl="0" indent="-133350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Noto Sans Symbols"/>
                        <a:buChar char="▪"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Communication</a:t>
                      </a:r>
                      <a:b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900" b="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Conducted multiple workshops, brown bags and training sessions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127000" marR="0" lvl="0" indent="-63500" algn="l" rtl="0"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Noto Sans Symbols"/>
                        <a:buNone/>
                      </a:pPr>
                      <a:endParaRPr sz="900" b="0" u="none" strike="noStrike" cap="none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83" name="Google Shape;1783;p97"/>
          <p:cNvSpPr txBox="1"/>
          <p:nvPr/>
        </p:nvSpPr>
        <p:spPr>
          <a:xfrm>
            <a:off x="3674902" y="965700"/>
            <a:ext cx="28698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0" u="none" strike="noStrike" cap="none">
                <a:solidFill>
                  <a:srgbClr val="666666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Change Enablement</a:t>
            </a:r>
            <a:endParaRPr sz="1100">
              <a:solidFill>
                <a:srgbClr val="666666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784" name="Google Shape;1784;p97"/>
          <p:cNvGraphicFramePr/>
          <p:nvPr/>
        </p:nvGraphicFramePr>
        <p:xfrm>
          <a:off x="3808387" y="333479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{131EAA5C-184B-4896-98B7-76B58CC45B86}</a:tableStyleId>
              </a:tblPr>
              <a:tblGrid>
                <a:gridCol w="2440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750"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Role in Change Enablement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3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Client: </a:t>
                      </a:r>
                      <a:r>
                        <a:rPr lang="en" sz="1100" i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Governance and Implementation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– Client DevOps champion responsible for strategy and implementation working with stakeholders</a:t>
                      </a:r>
                      <a:endParaRPr sz="11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solidFill>
                      <a:srgbClr val="2A5D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Cognizant: </a:t>
                      </a:r>
                      <a:r>
                        <a:rPr lang="en" sz="1100" i="1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Consulting and Implementation enablement </a:t>
                      </a:r>
                      <a:r>
                        <a:rPr lang="en" sz="11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– Enable cultural transformation through inputs on team design and support implementation of strategy</a:t>
                      </a:r>
                      <a:endParaRPr sz="11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solidFill>
                      <a:srgbClr val="2A5D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785" name="Google Shape;1785;p97"/>
          <p:cNvCxnSpPr/>
          <p:nvPr/>
        </p:nvCxnSpPr>
        <p:spPr>
          <a:xfrm>
            <a:off x="3721125" y="1340343"/>
            <a:ext cx="5303400" cy="0"/>
          </a:xfrm>
          <a:prstGeom prst="straightConnector1">
            <a:avLst/>
          </a:prstGeom>
          <a:noFill/>
          <a:ln w="254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86" name="Google Shape;1786;p97"/>
          <p:cNvSpPr/>
          <p:nvPr/>
        </p:nvSpPr>
        <p:spPr>
          <a:xfrm>
            <a:off x="299000" y="513450"/>
            <a:ext cx="3288000" cy="402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People &amp; Process 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7" name="Google Shape;1787;p97"/>
          <p:cNvSpPr/>
          <p:nvPr/>
        </p:nvSpPr>
        <p:spPr>
          <a:xfrm>
            <a:off x="278125" y="878475"/>
            <a:ext cx="3288000" cy="3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Improved Developer Productivity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349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Proxima Nova"/>
              <a:buChar char="▪"/>
            </a:pPr>
            <a:r>
              <a:rPr lang="en" sz="11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Adoption of the Agile and OWF methodology to support continuous pipeline of work.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349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Proxima Nova"/>
              <a:buChar char="▪"/>
            </a:pPr>
            <a:r>
              <a:rPr lang="en" sz="11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Adoption of Jira and Portfolio for JIRA for Agile/Optimized Waterfall Roadmap planning and provide Team &amp; Project visibility.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349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Proxima Nova"/>
              <a:buChar char="▪"/>
            </a:pPr>
            <a:r>
              <a:rPr lang="en" sz="11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Integrated Process into DevOps Automation Framework to minimize manual intervention in Requirement Lifecycle (Requirement to Deployment) 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Team Restructuring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65100" marR="0" lvl="0" indent="-1714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Proxima Nova"/>
              <a:buChar char="•"/>
            </a:pPr>
            <a:r>
              <a:rPr lang="en" sz="11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Created new “Business-Centric” Roles and aligned staff into Portfolio/Product Teams.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Streamlined Communication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" marR="0" lvl="0" indent="-23495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141414"/>
              </a:buClr>
              <a:buSzPts val="1100"/>
              <a:buFont typeface="Proxima Nova"/>
              <a:buChar char="▪"/>
            </a:pPr>
            <a:r>
              <a:rPr lang="en" sz="11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Communication pattern changed from </a:t>
            </a:r>
            <a:br>
              <a:rPr lang="en" sz="11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1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ad – hoc to daily standup meetings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8" name="Google Shape;1788;p97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DEVOPS TRANSFORMATION | ORGANIZATION, CULTURE, PROCESS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4" name="Google Shape;1794;p98"/>
          <p:cNvGrpSpPr/>
          <p:nvPr/>
        </p:nvGrpSpPr>
        <p:grpSpPr>
          <a:xfrm>
            <a:off x="1" y="-813223"/>
            <a:ext cx="9626618" cy="6544071"/>
            <a:chOff x="1" y="-813223"/>
            <a:chExt cx="9626618" cy="6544071"/>
          </a:xfrm>
        </p:grpSpPr>
        <p:grpSp>
          <p:nvGrpSpPr>
            <p:cNvPr id="1795" name="Google Shape;1795;p98"/>
            <p:cNvGrpSpPr/>
            <p:nvPr/>
          </p:nvGrpSpPr>
          <p:grpSpPr>
            <a:xfrm>
              <a:off x="1" y="-813223"/>
              <a:ext cx="9626618" cy="6544071"/>
              <a:chOff x="0" y="-813223"/>
              <a:chExt cx="9626618" cy="6544071"/>
            </a:xfrm>
          </p:grpSpPr>
          <p:sp>
            <p:nvSpPr>
              <p:cNvPr id="1796" name="Google Shape;1796;p98"/>
              <p:cNvSpPr/>
              <p:nvPr/>
            </p:nvSpPr>
            <p:spPr>
              <a:xfrm>
                <a:off x="0" y="46768"/>
                <a:ext cx="9144000" cy="46821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233680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97" name="Google Shape;1797;p98"/>
              <p:cNvGrpSpPr/>
              <p:nvPr/>
            </p:nvGrpSpPr>
            <p:grpSpPr>
              <a:xfrm>
                <a:off x="0" y="372180"/>
                <a:ext cx="9144001" cy="3575867"/>
                <a:chOff x="0" y="372180"/>
                <a:chExt cx="9144001" cy="3575867"/>
              </a:xfrm>
            </p:grpSpPr>
            <p:sp>
              <p:nvSpPr>
                <p:cNvPr id="1798" name="Google Shape;1798;p98"/>
                <p:cNvSpPr/>
                <p:nvPr/>
              </p:nvSpPr>
              <p:spPr>
                <a:xfrm rot="-5400000">
                  <a:off x="634200" y="-262020"/>
                  <a:ext cx="2221200" cy="348960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9" name="Google Shape;1799;p98"/>
                <p:cNvSpPr/>
                <p:nvPr/>
              </p:nvSpPr>
              <p:spPr>
                <a:xfrm rot="-5400000">
                  <a:off x="6780601" y="1584647"/>
                  <a:ext cx="2221200" cy="2505600"/>
                </a:xfrm>
                <a:prstGeom prst="parallelogram">
                  <a:avLst>
                    <a:gd name="adj" fmla="val 25000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00" name="Google Shape;1800;p98"/>
              <p:cNvGrpSpPr/>
              <p:nvPr/>
            </p:nvGrpSpPr>
            <p:grpSpPr>
              <a:xfrm rot="8910396">
                <a:off x="4100207" y="29314"/>
                <a:ext cx="4595714" cy="4858997"/>
                <a:chOff x="619116" y="-1366664"/>
                <a:chExt cx="4595716" cy="4858999"/>
              </a:xfrm>
            </p:grpSpPr>
            <p:sp>
              <p:nvSpPr>
                <p:cNvPr id="1801" name="Google Shape;1801;p98"/>
                <p:cNvSpPr/>
                <p:nvPr/>
              </p:nvSpPr>
              <p:spPr>
                <a:xfrm rot="-8910242">
                  <a:off x="1321005" y="-157312"/>
                  <a:ext cx="2221123" cy="3313495"/>
                </a:xfrm>
                <a:prstGeom prst="parallelogram">
                  <a:avLst>
                    <a:gd name="adj" fmla="val 25000"/>
                  </a:avLst>
                </a:prstGeom>
                <a:solidFill>
                  <a:srgbClr val="B5EF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2" name="Google Shape;1802;p98"/>
                <p:cNvSpPr/>
                <p:nvPr/>
              </p:nvSpPr>
              <p:spPr>
                <a:xfrm rot="-8910242">
                  <a:off x="2502871" y="-970989"/>
                  <a:ext cx="2221123" cy="2505649"/>
                </a:xfrm>
                <a:prstGeom prst="parallelogram">
                  <a:avLst>
                    <a:gd name="adj" fmla="val 25000"/>
                  </a:avLst>
                </a:prstGeom>
                <a:solidFill>
                  <a:srgbClr val="B5EFF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03" name="Google Shape;1803;p98"/>
              <p:cNvSpPr/>
              <p:nvPr/>
            </p:nvSpPr>
            <p:spPr>
              <a:xfrm>
                <a:off x="2312640" y="2554177"/>
                <a:ext cx="2528400" cy="2179800"/>
              </a:xfrm>
              <a:prstGeom prst="triangle">
                <a:avLst>
                  <a:gd name="adj" fmla="val 50000"/>
                </a:avLst>
              </a:prstGeom>
              <a:solidFill>
                <a:srgbClr val="2A5D2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04" name="Google Shape;1804;p98"/>
            <p:cNvSpPr/>
            <p:nvPr/>
          </p:nvSpPr>
          <p:spPr>
            <a:xfrm>
              <a:off x="199725" y="46775"/>
              <a:ext cx="8944200" cy="4729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805" name="Google Shape;1805;p98"/>
          <p:cNvGraphicFramePr/>
          <p:nvPr/>
        </p:nvGraphicFramePr>
        <p:xfrm>
          <a:off x="292727" y="440403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{131EAA5C-184B-4896-98B7-76B58CC45B86}</a:tableStyleId>
              </a:tblPr>
              <a:tblGrid>
                <a:gridCol w="1255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5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5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5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34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Reduced Build and Deploy Time</a:t>
                      </a:r>
                      <a:endParaRPr sz="1100">
                        <a:solidFill>
                          <a:srgbClr val="F3F3F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 anchor="ctr"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Reduced time to onboard applications to CI</a:t>
                      </a:r>
                      <a:endParaRPr sz="1100">
                        <a:solidFill>
                          <a:srgbClr val="F3F3F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Improved Code Coverage</a:t>
                      </a:r>
                      <a:endParaRPr sz="1100">
                        <a:solidFill>
                          <a:srgbClr val="F3F3F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Improved Test Automation Coverage</a:t>
                      </a:r>
                      <a:endParaRPr sz="1100">
                        <a:solidFill>
                          <a:srgbClr val="F3F3F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Improved Developer Productivity</a:t>
                      </a:r>
                      <a:endParaRPr sz="1100">
                        <a:solidFill>
                          <a:srgbClr val="F3F3F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Reduced  time for deployment to Higher events</a:t>
                      </a:r>
                      <a:endParaRPr sz="1100">
                        <a:solidFill>
                          <a:srgbClr val="F3F3F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3F3F3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Improved Ability to release new features</a:t>
                      </a:r>
                      <a:endParaRPr sz="1100">
                        <a:solidFill>
                          <a:srgbClr val="F3F3F3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120 Mins →  20 Mins</a:t>
                      </a:r>
                      <a:endParaRPr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 Days </a:t>
                      </a: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→ 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 2 Hours</a:t>
                      </a:r>
                      <a:endParaRPr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Random </a:t>
                      </a: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→ </a:t>
                      </a: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50%</a:t>
                      </a:r>
                      <a:endParaRPr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&lt;20% </a:t>
                      </a: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→ </a:t>
                      </a: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50%</a:t>
                      </a:r>
                      <a:endParaRPr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34 </a:t>
                      </a: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→</a:t>
                      </a: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79</a:t>
                      </a:r>
                      <a:b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Story Points / Sprint</a:t>
                      </a:r>
                      <a:endParaRPr sz="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 – 4 Days  </a:t>
                      </a: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→ </a:t>
                      </a: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&lt;1 Day</a:t>
                      </a:r>
                      <a:endParaRPr sz="18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 </a:t>
                      </a: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→ </a:t>
                      </a:r>
                      <a: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12</a:t>
                      </a:r>
                      <a:br>
                        <a:rPr lang="en" sz="1800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900" i="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Features / Release</a:t>
                      </a:r>
                      <a:endParaRPr sz="2200">
                        <a:solidFill>
                          <a:schemeClr val="dk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06" name="Google Shape;1806;p98"/>
          <p:cNvSpPr txBox="1"/>
          <p:nvPr/>
        </p:nvSpPr>
        <p:spPr>
          <a:xfrm>
            <a:off x="1013712" y="4448973"/>
            <a:ext cx="5076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Jan 2016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7" name="Google Shape;1807;p98"/>
          <p:cNvSpPr txBox="1"/>
          <p:nvPr/>
        </p:nvSpPr>
        <p:spPr>
          <a:xfrm>
            <a:off x="1239953" y="4349099"/>
            <a:ext cx="699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Kick Off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8" name="Google Shape;1808;p98"/>
          <p:cNvSpPr/>
          <p:nvPr/>
        </p:nvSpPr>
        <p:spPr>
          <a:xfrm>
            <a:off x="874597" y="3502908"/>
            <a:ext cx="1128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Base DevOps Framework Tooling evaluated and approved by IT Leadership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09" name="Google Shape;1809;p98"/>
          <p:cNvCxnSpPr/>
          <p:nvPr/>
        </p:nvCxnSpPr>
        <p:spPr>
          <a:xfrm>
            <a:off x="1953214" y="3582701"/>
            <a:ext cx="1200" cy="52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0" name="Google Shape;1810;p98"/>
          <p:cNvSpPr txBox="1"/>
          <p:nvPr/>
        </p:nvSpPr>
        <p:spPr>
          <a:xfrm>
            <a:off x="5904326" y="4379361"/>
            <a:ext cx="6567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Rest of 2017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1" name="Google Shape;1811;p98"/>
          <p:cNvSpPr txBox="1"/>
          <p:nvPr/>
        </p:nvSpPr>
        <p:spPr>
          <a:xfrm>
            <a:off x="980050" y="3100075"/>
            <a:ext cx="2973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DevOps Transformation Foundation 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12" name="Google Shape;1812;p98"/>
          <p:cNvCxnSpPr/>
          <p:nvPr/>
        </p:nvCxnSpPr>
        <p:spPr>
          <a:xfrm>
            <a:off x="3825522" y="3348516"/>
            <a:ext cx="0" cy="10056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13" name="Google Shape;1813;p98"/>
          <p:cNvSpPr txBox="1"/>
          <p:nvPr/>
        </p:nvSpPr>
        <p:spPr>
          <a:xfrm>
            <a:off x="3913150" y="3111825"/>
            <a:ext cx="3633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DevOps</a:t>
            </a:r>
            <a:r>
              <a:rPr lang="en" sz="120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Transformation Adoption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14" name="Google Shape;1814;p98"/>
          <p:cNvCxnSpPr/>
          <p:nvPr/>
        </p:nvCxnSpPr>
        <p:spPr>
          <a:xfrm>
            <a:off x="1376272" y="4303706"/>
            <a:ext cx="7683900" cy="0"/>
          </a:xfrm>
          <a:prstGeom prst="straightConnector1">
            <a:avLst/>
          </a:prstGeom>
          <a:solidFill>
            <a:schemeClr val="accent1"/>
          </a:solidFill>
          <a:ln w="50800" cap="flat" cmpd="sng">
            <a:solidFill>
              <a:srgbClr val="4E4E4E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815" name="Google Shape;1815;p98"/>
          <p:cNvSpPr/>
          <p:nvPr/>
        </p:nvSpPr>
        <p:spPr>
          <a:xfrm>
            <a:off x="1193707" y="4190665"/>
            <a:ext cx="238437" cy="245660"/>
          </a:xfrm>
          <a:prstGeom prst="flowChartDecision">
            <a:avLst/>
          </a:prstGeom>
          <a:solidFill>
            <a:srgbClr val="2A5D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7295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98"/>
          <p:cNvSpPr/>
          <p:nvPr/>
        </p:nvSpPr>
        <p:spPr>
          <a:xfrm>
            <a:off x="5233339" y="4190665"/>
            <a:ext cx="238437" cy="245660"/>
          </a:xfrm>
          <a:prstGeom prst="flowChartDecision">
            <a:avLst/>
          </a:prstGeom>
          <a:solidFill>
            <a:srgbClr val="2A5D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7295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98"/>
          <p:cNvSpPr txBox="1"/>
          <p:nvPr/>
        </p:nvSpPr>
        <p:spPr>
          <a:xfrm>
            <a:off x="3145476" y="4762935"/>
            <a:ext cx="1213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1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End of 2016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8" name="Google Shape;1818;p98"/>
          <p:cNvSpPr/>
          <p:nvPr/>
        </p:nvSpPr>
        <p:spPr>
          <a:xfrm>
            <a:off x="3716485" y="4203313"/>
            <a:ext cx="238437" cy="245660"/>
          </a:xfrm>
          <a:prstGeom prst="flowChartDecision">
            <a:avLst/>
          </a:prstGeom>
          <a:solidFill>
            <a:srgbClr val="2A5D2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7295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9" name="Google Shape;1819;p98"/>
          <p:cNvCxnSpPr/>
          <p:nvPr/>
        </p:nvCxnSpPr>
        <p:spPr>
          <a:xfrm>
            <a:off x="2823849" y="3445827"/>
            <a:ext cx="1200" cy="82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0" name="Google Shape;1820;p98"/>
          <p:cNvCxnSpPr/>
          <p:nvPr/>
        </p:nvCxnSpPr>
        <p:spPr>
          <a:xfrm>
            <a:off x="3954921" y="3389866"/>
            <a:ext cx="457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1" name="Google Shape;1821;p98"/>
          <p:cNvCxnSpPr/>
          <p:nvPr/>
        </p:nvCxnSpPr>
        <p:spPr>
          <a:xfrm>
            <a:off x="980055" y="3389866"/>
            <a:ext cx="274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2" name="Google Shape;1822;p98"/>
          <p:cNvCxnSpPr/>
          <p:nvPr/>
        </p:nvCxnSpPr>
        <p:spPr>
          <a:xfrm>
            <a:off x="5649076" y="3484690"/>
            <a:ext cx="1200" cy="7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3" name="Google Shape;1823;p98"/>
          <p:cNvSpPr/>
          <p:nvPr/>
        </p:nvSpPr>
        <p:spPr>
          <a:xfrm rot="-5400000">
            <a:off x="-277726" y="3619269"/>
            <a:ext cx="1599900" cy="561600"/>
          </a:xfrm>
          <a:prstGeom prst="rect">
            <a:avLst/>
          </a:prstGeom>
          <a:solidFill>
            <a:srgbClr val="2A5D2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ENGAGEMENT TIMELINES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4" name="Google Shape;1824;p98"/>
          <p:cNvSpPr/>
          <p:nvPr/>
        </p:nvSpPr>
        <p:spPr>
          <a:xfrm>
            <a:off x="0" y="1905398"/>
            <a:ext cx="9144000" cy="113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98"/>
          <p:cNvSpPr/>
          <p:nvPr/>
        </p:nvSpPr>
        <p:spPr>
          <a:xfrm rot="10800000">
            <a:off x="3826079" y="1959975"/>
            <a:ext cx="1416000" cy="1683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98"/>
          <p:cNvSpPr/>
          <p:nvPr/>
        </p:nvSpPr>
        <p:spPr>
          <a:xfrm>
            <a:off x="180428" y="2272321"/>
            <a:ext cx="1791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What it meant to Business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7" name="Google Shape;1827;p98"/>
          <p:cNvSpPr/>
          <p:nvPr/>
        </p:nvSpPr>
        <p:spPr>
          <a:xfrm>
            <a:off x="1885860" y="2190439"/>
            <a:ext cx="2282100" cy="786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98"/>
          <p:cNvSpPr/>
          <p:nvPr/>
        </p:nvSpPr>
        <p:spPr>
          <a:xfrm>
            <a:off x="4288045" y="2186687"/>
            <a:ext cx="2282100" cy="786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98"/>
          <p:cNvSpPr/>
          <p:nvPr/>
        </p:nvSpPr>
        <p:spPr>
          <a:xfrm>
            <a:off x="6690230" y="2182933"/>
            <a:ext cx="2282100" cy="7869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98"/>
          <p:cNvSpPr txBox="1"/>
          <p:nvPr/>
        </p:nvSpPr>
        <p:spPr>
          <a:xfrm>
            <a:off x="1930065" y="2295404"/>
            <a:ext cx="12327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6 Months </a:t>
            </a:r>
            <a:r>
              <a:rPr lang="en" sz="16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lang="en" sz="16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br>
              <a:rPr lang="en" sz="16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6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4-6 Weeks</a:t>
            </a:r>
            <a:endParaRPr sz="1600" b="1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1" name="Google Shape;1831;p98"/>
          <p:cNvSpPr txBox="1"/>
          <p:nvPr/>
        </p:nvSpPr>
        <p:spPr>
          <a:xfrm>
            <a:off x="3261888" y="2295405"/>
            <a:ext cx="1128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Reduced Concept to Deploy Time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2" name="Google Shape;1832;p98"/>
          <p:cNvCxnSpPr/>
          <p:nvPr/>
        </p:nvCxnSpPr>
        <p:spPr>
          <a:xfrm>
            <a:off x="3215871" y="2273060"/>
            <a:ext cx="0" cy="599700"/>
          </a:xfrm>
          <a:prstGeom prst="straightConnector1">
            <a:avLst/>
          </a:prstGeom>
          <a:noFill/>
          <a:ln w="25400" cap="flat" cmpd="sng">
            <a:solidFill>
              <a:srgbClr val="2A5D2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3" name="Google Shape;1833;p98"/>
          <p:cNvSpPr txBox="1"/>
          <p:nvPr/>
        </p:nvSpPr>
        <p:spPr>
          <a:xfrm>
            <a:off x="4357867" y="2216588"/>
            <a:ext cx="11232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7200 </a:t>
            </a:r>
            <a:br>
              <a:rPr lang="en" sz="16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Person Hours / year</a:t>
            </a:r>
            <a:endParaRPr sz="1600" b="1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4" name="Google Shape;1834;p98"/>
          <p:cNvSpPr txBox="1"/>
          <p:nvPr/>
        </p:nvSpPr>
        <p:spPr>
          <a:xfrm>
            <a:off x="5622573" y="2294574"/>
            <a:ext cx="1128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Addition to Developer Capacity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5" name="Google Shape;1835;p98"/>
          <p:cNvCxnSpPr/>
          <p:nvPr/>
        </p:nvCxnSpPr>
        <p:spPr>
          <a:xfrm>
            <a:off x="5587707" y="2272231"/>
            <a:ext cx="0" cy="599700"/>
          </a:xfrm>
          <a:prstGeom prst="straightConnector1">
            <a:avLst/>
          </a:prstGeom>
          <a:noFill/>
          <a:ln w="25400" cap="flat" cmpd="sng">
            <a:solidFill>
              <a:srgbClr val="2A5D2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6" name="Google Shape;1836;p98"/>
          <p:cNvSpPr txBox="1"/>
          <p:nvPr/>
        </p:nvSpPr>
        <p:spPr>
          <a:xfrm>
            <a:off x="6696836" y="2226796"/>
            <a:ext cx="11100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68 </a:t>
            </a:r>
            <a:r>
              <a:rPr lang="en" sz="16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→ </a:t>
            </a:r>
            <a:r>
              <a:rPr lang="en" sz="16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126 </a:t>
            </a:r>
            <a:r>
              <a:rPr lang="en" sz="1200" b="1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Features / Quarter</a:t>
            </a:r>
            <a:endParaRPr sz="1600" b="1" i="0" u="none" strike="noStrike" cap="non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7" name="Google Shape;1837;p98"/>
          <p:cNvSpPr txBox="1"/>
          <p:nvPr/>
        </p:nvSpPr>
        <p:spPr>
          <a:xfrm>
            <a:off x="8039014" y="2293744"/>
            <a:ext cx="928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Improved Release Velocity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8" name="Google Shape;1838;p98"/>
          <p:cNvCxnSpPr/>
          <p:nvPr/>
        </p:nvCxnSpPr>
        <p:spPr>
          <a:xfrm>
            <a:off x="7927344" y="2272231"/>
            <a:ext cx="0" cy="599700"/>
          </a:xfrm>
          <a:prstGeom prst="straightConnector1">
            <a:avLst/>
          </a:prstGeom>
          <a:noFill/>
          <a:ln w="25400" cap="flat" cmpd="sng">
            <a:solidFill>
              <a:srgbClr val="2A5D2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9" name="Google Shape;1839;p98"/>
          <p:cNvSpPr/>
          <p:nvPr/>
        </p:nvSpPr>
        <p:spPr>
          <a:xfrm>
            <a:off x="1948127" y="3538377"/>
            <a:ext cx="8976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Framework implemented in AWS to expedite  Transformation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0" name="Google Shape;1840;p98"/>
          <p:cNvSpPr/>
          <p:nvPr/>
        </p:nvSpPr>
        <p:spPr>
          <a:xfrm>
            <a:off x="2810474" y="3395262"/>
            <a:ext cx="9753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Proof of Concept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Framework implemented with two critical Biz Applications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1" name="Google Shape;1841;p98"/>
          <p:cNvSpPr/>
          <p:nvPr/>
        </p:nvSpPr>
        <p:spPr>
          <a:xfrm>
            <a:off x="1617420" y="3390466"/>
            <a:ext cx="7014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Calibri"/>
                <a:ea typeface="Calibri"/>
                <a:cs typeface="Calibri"/>
                <a:sym typeface="Calibri"/>
              </a:rPr>
              <a:t>Assessment</a:t>
            </a:r>
            <a:endParaRPr sz="1100"/>
          </a:p>
        </p:txBody>
      </p:sp>
      <p:sp>
        <p:nvSpPr>
          <p:cNvPr id="1842" name="Google Shape;1842;p98"/>
          <p:cNvSpPr txBox="1"/>
          <p:nvPr/>
        </p:nvSpPr>
        <p:spPr>
          <a:xfrm>
            <a:off x="3495509" y="4435964"/>
            <a:ext cx="6399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March 2016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3" name="Google Shape;1843;p98"/>
          <p:cNvSpPr/>
          <p:nvPr/>
        </p:nvSpPr>
        <p:spPr>
          <a:xfrm>
            <a:off x="3833000" y="3416925"/>
            <a:ext cx="17916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DevOps solution for Technology Based Apps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Standard solution templates created for applications with unique technology stacks. Examples include PEGA, COBOL, Windows etc.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4" name="Google Shape;1844;p98"/>
          <p:cNvSpPr txBox="1"/>
          <p:nvPr/>
        </p:nvSpPr>
        <p:spPr>
          <a:xfrm>
            <a:off x="5025489" y="4408940"/>
            <a:ext cx="523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i="1" u="none" strike="noStrike" cap="non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Dec 2016</a:t>
            </a:r>
            <a:endParaRPr sz="11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5" name="Google Shape;1845;p98"/>
          <p:cNvSpPr/>
          <p:nvPr/>
        </p:nvSpPr>
        <p:spPr>
          <a:xfrm>
            <a:off x="5657358" y="3429507"/>
            <a:ext cx="34086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0" u="none" strike="noStrike" cap="none">
                <a:solidFill>
                  <a:srgbClr val="141414"/>
                </a:solidFill>
                <a:latin typeface="Proxima Nova"/>
                <a:ea typeface="Proxima Nova"/>
                <a:cs typeface="Proxima Nova"/>
                <a:sym typeface="Proxima Nova"/>
              </a:rPr>
              <a:t>Included more than 500 applications.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800"/>
              <a:buFont typeface="Proxima Nova"/>
              <a:buChar char="•"/>
            </a:pPr>
            <a:r>
              <a:rPr lang="en" sz="800" i="0" u="none" strike="noStrike" cap="none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Team re-alignment and onboarding. Issues, Code and other artifacts were loaded into the new tool stack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800"/>
              <a:buFont typeface="Proxima Nova"/>
              <a:buChar char="•"/>
            </a:pPr>
            <a:r>
              <a:rPr lang="en" sz="800" i="0" u="none" strike="noStrike" cap="none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CI/CD Pipelines created for each application and automated deployments were set up for each env.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65100" marR="0" lvl="0" indent="-165100" algn="l" rtl="0"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800"/>
              <a:buFont typeface="Proxima Nova"/>
              <a:buChar char="•"/>
            </a:pPr>
            <a:r>
              <a:rPr lang="en" sz="800" i="0" u="none" strike="noStrike" cap="none">
                <a:solidFill>
                  <a:srgbClr val="2B2B2B"/>
                </a:solidFill>
                <a:latin typeface="Proxima Nova"/>
                <a:ea typeface="Proxima Nova"/>
                <a:cs typeface="Proxima Nova"/>
                <a:sym typeface="Proxima Nova"/>
              </a:rPr>
              <a:t>Ongoing coaching on new tools and processes. </a:t>
            </a:r>
            <a:endParaRPr sz="800" i="0" u="none" strike="noStrike" cap="none">
              <a:solidFill>
                <a:srgbClr val="2B2B2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6" name="Google Shape;1846;p98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 OF DEVOPS TRANSFORMATION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Google Shape;1851;p99"/>
          <p:cNvPicPr preferRelativeResize="0"/>
          <p:nvPr/>
        </p:nvPicPr>
        <p:blipFill rotWithShape="1">
          <a:blip r:embed="rId3">
            <a:alphaModFix/>
          </a:blip>
          <a:srcRect l="20367" r="20373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3100"/>
            <a:ext cx="5251474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99"/>
          <p:cNvSpPr txBox="1"/>
          <p:nvPr/>
        </p:nvSpPr>
        <p:spPr>
          <a:xfrm>
            <a:off x="419100" y="1030850"/>
            <a:ext cx="4152900" cy="355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SNAPSHOT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Proxima Nova"/>
              <a:buChar char="●"/>
            </a:pPr>
            <a:r>
              <a:rPr lang="en" sz="11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Global eCommerce sites across all Estée brands</a:t>
            </a:r>
            <a:endParaRPr sz="11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Proxima Nova"/>
              <a:buChar char="●"/>
            </a:pPr>
            <a:r>
              <a:rPr lang="en" sz="11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eCommerce sites in 40+ countries</a:t>
            </a:r>
            <a:endParaRPr sz="11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Proxima Nova"/>
              <a:buChar char="●"/>
            </a:pPr>
            <a:r>
              <a:rPr lang="en" sz="11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500+ eCommerce sites</a:t>
            </a:r>
            <a:endParaRPr sz="11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Proxima Nova"/>
              <a:buChar char="●"/>
            </a:pPr>
            <a:r>
              <a:rPr lang="en" sz="11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$1B in eCommerce revenue in 2016</a:t>
            </a:r>
            <a:endParaRPr sz="11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16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Font typeface="Proxima Nova"/>
              <a:buChar char="●"/>
            </a:pPr>
            <a:r>
              <a:rPr lang="en" sz="11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Dedicated team of 180 Softvisioners</a:t>
            </a:r>
            <a:endParaRPr sz="11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4" name="Google Shape;1854;p99"/>
          <p:cNvSpPr txBox="1"/>
          <p:nvPr/>
        </p:nvSpPr>
        <p:spPr>
          <a:xfrm>
            <a:off x="-135625" y="565875"/>
            <a:ext cx="43818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0000" marR="664192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Successful digital partnership of 20 years.</a:t>
            </a:r>
            <a:endParaRPr sz="12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5" name="Google Shape;1855;p99"/>
          <p:cNvSpPr txBox="1">
            <a:spLocks noGrp="1"/>
          </p:cNvSpPr>
          <p:nvPr>
            <p:ph type="title"/>
          </p:nvPr>
        </p:nvSpPr>
        <p:spPr>
          <a:xfrm>
            <a:off x="421050" y="174600"/>
            <a:ext cx="2301900" cy="353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FRAGRANCE &amp;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COSMETICS COMPANY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0" name="Google Shape;1860;p100"/>
          <p:cNvPicPr preferRelativeResize="0"/>
          <p:nvPr/>
        </p:nvPicPr>
        <p:blipFill rotWithShape="1">
          <a:blip r:embed="rId3">
            <a:alphaModFix/>
          </a:blip>
          <a:srcRect l="20367" r="20373"/>
          <a:stretch/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3100"/>
            <a:ext cx="5251474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100"/>
          <p:cNvSpPr/>
          <p:nvPr/>
        </p:nvSpPr>
        <p:spPr>
          <a:xfrm>
            <a:off x="359750" y="1008603"/>
            <a:ext cx="4212300" cy="35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100"/>
          <p:cNvSpPr txBox="1"/>
          <p:nvPr/>
        </p:nvSpPr>
        <p:spPr>
          <a:xfrm>
            <a:off x="342900" y="913700"/>
            <a:ext cx="47556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STORY</a:t>
            </a:r>
            <a:endParaRPr sz="1400" b="1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roxima Nova"/>
              <a:buChar char="●"/>
            </a:pPr>
            <a:r>
              <a:rPr lang="en" sz="10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Softvision architected and built the an eCommerce platform that supports all Estee brands globally.  We have a dedicated team of 180 people focused on the support an ongoing agile delivery.</a:t>
            </a:r>
            <a:endParaRPr sz="10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roxima Nova"/>
              <a:buChar char="●"/>
            </a:pPr>
            <a:r>
              <a:rPr lang="en" sz="10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Unified teams, assembled into communities, secured stability and growth to existing team and deployed a Romanian extension leveraging Guilds and the Pod model.</a:t>
            </a:r>
            <a:endParaRPr sz="10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roxima Nova"/>
              <a:buChar char="●"/>
            </a:pPr>
            <a:r>
              <a:rPr lang="en" sz="10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Softvision provided a path towards localizing the eCom sites for more than 20 of their subsidiary brands across 40 geographies and languages, on an aggressive timeline.</a:t>
            </a:r>
            <a:endParaRPr sz="10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roxima Nova"/>
              <a:buChar char="●"/>
            </a:pPr>
            <a:r>
              <a:rPr lang="en" sz="10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Softvision improved engineering and QA practices, added scalability and is currently modernizing the underlying digital platform tech.</a:t>
            </a:r>
            <a:endParaRPr sz="10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Proxima Nova"/>
              <a:buChar char="●"/>
            </a:pPr>
            <a:r>
              <a:rPr lang="en" sz="105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Estee Lauder surpassed $2B in revenue via the e-Commerce platform built by Softvision… and the evolution continues</a:t>
            </a:r>
            <a:endParaRPr sz="105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00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4" name="Google Shape;1864;p100"/>
          <p:cNvSpPr txBox="1"/>
          <p:nvPr/>
        </p:nvSpPr>
        <p:spPr>
          <a:xfrm>
            <a:off x="-135625" y="565875"/>
            <a:ext cx="43818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0000" marR="664192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latin typeface="Proxima Nova"/>
                <a:ea typeface="Proxima Nova"/>
                <a:cs typeface="Proxima Nova"/>
                <a:sym typeface="Proxima Nova"/>
              </a:rPr>
              <a:t>Successful digital partnership of 20 years.</a:t>
            </a:r>
            <a:endParaRPr sz="1200" b="1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65" name="Google Shape;1865;p100"/>
          <p:cNvSpPr txBox="1">
            <a:spLocks noGrp="1"/>
          </p:cNvSpPr>
          <p:nvPr>
            <p:ph type="title"/>
          </p:nvPr>
        </p:nvSpPr>
        <p:spPr>
          <a:xfrm>
            <a:off x="421050" y="174600"/>
            <a:ext cx="2301900" cy="353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FRAGRANCE &amp;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COSMETICS COMPANY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01"/>
          <p:cNvSpPr/>
          <p:nvPr/>
        </p:nvSpPr>
        <p:spPr>
          <a:xfrm>
            <a:off x="3498000" y="931675"/>
            <a:ext cx="5458200" cy="36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101"/>
          <p:cNvSpPr txBox="1"/>
          <p:nvPr/>
        </p:nvSpPr>
        <p:spPr>
          <a:xfrm>
            <a:off x="4077075" y="1072950"/>
            <a:ext cx="4773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Pod Based, aligned by </a:t>
            </a:r>
            <a:r>
              <a:rPr lang="en" sz="1400" b="1" i="0" u="sng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Value Stream</a:t>
            </a:r>
            <a:endParaRPr sz="1400" b="1" i="0" u="sng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3" name="Google Shape;1873;p101"/>
          <p:cNvSpPr txBox="1"/>
          <p:nvPr/>
        </p:nvSpPr>
        <p:spPr>
          <a:xfrm>
            <a:off x="324025" y="1067275"/>
            <a:ext cx="39483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- Skillset grouped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4" name="Google Shape;1874;p101"/>
          <p:cNvSpPr txBox="1"/>
          <p:nvPr/>
        </p:nvSpPr>
        <p:spPr>
          <a:xfrm>
            <a:off x="324025" y="1793600"/>
            <a:ext cx="3351000" cy="24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Waterfall evolving towards agile</a:t>
            </a: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 Teams</a:t>
            </a: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teams</a:t>
            </a: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Front End Teams</a:t>
            </a: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Back End Teams</a:t>
            </a: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1875" name="Google Shape;1875;p101"/>
          <p:cNvGraphicFramePr/>
          <p:nvPr/>
        </p:nvGraphicFramePr>
        <p:xfrm>
          <a:off x="3680700" y="2501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{61A78F46-13E2-4C7D-AE90-847A63CE7DF6}</a:tableStyleId>
              </a:tblPr>
              <a:tblGrid>
                <a:gridCol w="51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6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6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6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6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6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6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69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67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6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Branding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Product Discovery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Account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Offers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Checkout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Payment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of Pods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76" name="Google Shape;1876;p101"/>
          <p:cNvGraphicFramePr/>
          <p:nvPr/>
        </p:nvGraphicFramePr>
        <p:xfrm>
          <a:off x="3680700" y="344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{61A78F46-13E2-4C7D-AE90-847A63CE7DF6}</a:tableStyleId>
              </a:tblPr>
              <a:tblGrid>
                <a:gridCol w="48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9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9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9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9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9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92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25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60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02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759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51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Comms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Store Locator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Search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DevOps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Prod Cat 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Foundations</a:t>
                      </a:r>
                      <a:endParaRPr sz="9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# of Pods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</a:t>
                      </a:r>
                      <a:endParaRPr sz="1000" b="1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77" name="Google Shape;1877;p101"/>
          <p:cNvSpPr txBox="1">
            <a:spLocks noGrp="1"/>
          </p:cNvSpPr>
          <p:nvPr>
            <p:ph type="body" idx="4294967295"/>
          </p:nvPr>
        </p:nvSpPr>
        <p:spPr>
          <a:xfrm>
            <a:off x="383125" y="611425"/>
            <a:ext cx="77736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</a:rPr>
              <a:t>EVOLUTION OF TEAM &amp; DEVELOPMENT STRUCTURE</a:t>
            </a:r>
            <a:endParaRPr sz="1400"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878" name="Google Shape;1878;p101"/>
          <p:cNvGrpSpPr/>
          <p:nvPr/>
        </p:nvGrpSpPr>
        <p:grpSpPr>
          <a:xfrm>
            <a:off x="4070075" y="1559286"/>
            <a:ext cx="813950" cy="668187"/>
            <a:chOff x="4070075" y="1559286"/>
            <a:chExt cx="813950" cy="668187"/>
          </a:xfrm>
        </p:grpSpPr>
        <p:pic>
          <p:nvPicPr>
            <p:cNvPr id="1879" name="Google Shape;187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0075" y="1559286"/>
              <a:ext cx="706304" cy="668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0" name="Google Shape;1880;p101"/>
            <p:cNvSpPr/>
            <p:nvPr/>
          </p:nvSpPr>
          <p:spPr>
            <a:xfrm>
              <a:off x="4324375" y="1794525"/>
              <a:ext cx="197700" cy="197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01"/>
            <p:cNvSpPr txBox="1"/>
            <p:nvPr/>
          </p:nvSpPr>
          <p:spPr>
            <a:xfrm>
              <a:off x="4272325" y="1776875"/>
              <a:ext cx="6117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Pod</a:t>
              </a:r>
              <a:endParaRPr sz="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882" name="Google Shape;1882;p101"/>
          <p:cNvGrpSpPr/>
          <p:nvPr/>
        </p:nvGrpSpPr>
        <p:grpSpPr>
          <a:xfrm>
            <a:off x="4855965" y="1559286"/>
            <a:ext cx="813950" cy="668187"/>
            <a:chOff x="4070075" y="1559286"/>
            <a:chExt cx="813950" cy="668187"/>
          </a:xfrm>
        </p:grpSpPr>
        <p:pic>
          <p:nvPicPr>
            <p:cNvPr id="1883" name="Google Shape;1883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0075" y="1559286"/>
              <a:ext cx="706304" cy="668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4" name="Google Shape;1884;p101"/>
            <p:cNvSpPr/>
            <p:nvPr/>
          </p:nvSpPr>
          <p:spPr>
            <a:xfrm>
              <a:off x="4324375" y="1794525"/>
              <a:ext cx="197700" cy="197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01"/>
            <p:cNvSpPr txBox="1"/>
            <p:nvPr/>
          </p:nvSpPr>
          <p:spPr>
            <a:xfrm>
              <a:off x="4272325" y="1776875"/>
              <a:ext cx="6117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Pod</a:t>
              </a:r>
              <a:endParaRPr sz="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886" name="Google Shape;1886;p101"/>
          <p:cNvGrpSpPr/>
          <p:nvPr/>
        </p:nvGrpSpPr>
        <p:grpSpPr>
          <a:xfrm>
            <a:off x="5641855" y="1559286"/>
            <a:ext cx="813950" cy="668187"/>
            <a:chOff x="4070075" y="1559286"/>
            <a:chExt cx="813950" cy="668187"/>
          </a:xfrm>
        </p:grpSpPr>
        <p:pic>
          <p:nvPicPr>
            <p:cNvPr id="1887" name="Google Shape;1887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0075" y="1559286"/>
              <a:ext cx="706304" cy="668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8" name="Google Shape;1888;p101"/>
            <p:cNvSpPr/>
            <p:nvPr/>
          </p:nvSpPr>
          <p:spPr>
            <a:xfrm>
              <a:off x="4324375" y="1794525"/>
              <a:ext cx="197700" cy="197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01"/>
            <p:cNvSpPr txBox="1"/>
            <p:nvPr/>
          </p:nvSpPr>
          <p:spPr>
            <a:xfrm>
              <a:off x="4272325" y="1776875"/>
              <a:ext cx="6117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Pod</a:t>
              </a:r>
              <a:endParaRPr sz="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890" name="Google Shape;1890;p101"/>
          <p:cNvGrpSpPr/>
          <p:nvPr/>
        </p:nvGrpSpPr>
        <p:grpSpPr>
          <a:xfrm>
            <a:off x="6427745" y="1559286"/>
            <a:ext cx="813950" cy="668187"/>
            <a:chOff x="4070075" y="1559286"/>
            <a:chExt cx="813950" cy="668187"/>
          </a:xfrm>
        </p:grpSpPr>
        <p:pic>
          <p:nvPicPr>
            <p:cNvPr id="1891" name="Google Shape;1891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0075" y="1559286"/>
              <a:ext cx="706304" cy="668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2" name="Google Shape;1892;p101"/>
            <p:cNvSpPr/>
            <p:nvPr/>
          </p:nvSpPr>
          <p:spPr>
            <a:xfrm>
              <a:off x="4324375" y="1794525"/>
              <a:ext cx="197700" cy="197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01"/>
            <p:cNvSpPr txBox="1"/>
            <p:nvPr/>
          </p:nvSpPr>
          <p:spPr>
            <a:xfrm>
              <a:off x="4272325" y="1776875"/>
              <a:ext cx="6117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Pod</a:t>
              </a:r>
              <a:endParaRPr sz="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894" name="Google Shape;1894;p101"/>
          <p:cNvGrpSpPr/>
          <p:nvPr/>
        </p:nvGrpSpPr>
        <p:grpSpPr>
          <a:xfrm>
            <a:off x="7213635" y="1559286"/>
            <a:ext cx="813950" cy="668187"/>
            <a:chOff x="4070075" y="1559286"/>
            <a:chExt cx="813950" cy="668187"/>
          </a:xfrm>
        </p:grpSpPr>
        <p:pic>
          <p:nvPicPr>
            <p:cNvPr id="1895" name="Google Shape;1895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0075" y="1559286"/>
              <a:ext cx="706304" cy="668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6" name="Google Shape;1896;p101"/>
            <p:cNvSpPr/>
            <p:nvPr/>
          </p:nvSpPr>
          <p:spPr>
            <a:xfrm>
              <a:off x="4324375" y="1794525"/>
              <a:ext cx="197700" cy="197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01"/>
            <p:cNvSpPr txBox="1"/>
            <p:nvPr/>
          </p:nvSpPr>
          <p:spPr>
            <a:xfrm>
              <a:off x="4272325" y="1776875"/>
              <a:ext cx="6117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Pod</a:t>
              </a:r>
              <a:endParaRPr sz="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898" name="Google Shape;1898;p101"/>
          <p:cNvGrpSpPr/>
          <p:nvPr/>
        </p:nvGrpSpPr>
        <p:grpSpPr>
          <a:xfrm>
            <a:off x="7999525" y="1559286"/>
            <a:ext cx="813950" cy="668187"/>
            <a:chOff x="4070075" y="1559286"/>
            <a:chExt cx="813950" cy="668187"/>
          </a:xfrm>
        </p:grpSpPr>
        <p:pic>
          <p:nvPicPr>
            <p:cNvPr id="1899" name="Google Shape;189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0075" y="1559286"/>
              <a:ext cx="706304" cy="668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0" name="Google Shape;1900;p101"/>
            <p:cNvSpPr/>
            <p:nvPr/>
          </p:nvSpPr>
          <p:spPr>
            <a:xfrm>
              <a:off x="4324375" y="1794525"/>
              <a:ext cx="197700" cy="1977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rgbClr val="21212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01"/>
            <p:cNvSpPr txBox="1"/>
            <p:nvPr/>
          </p:nvSpPr>
          <p:spPr>
            <a:xfrm>
              <a:off x="4272325" y="1776875"/>
              <a:ext cx="6117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Pod</a:t>
              </a:r>
              <a:endParaRPr sz="5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1902" name="Google Shape;1902;p101"/>
          <p:cNvSpPr txBox="1">
            <a:spLocks noGrp="1"/>
          </p:cNvSpPr>
          <p:nvPr>
            <p:ph type="title"/>
          </p:nvPr>
        </p:nvSpPr>
        <p:spPr>
          <a:xfrm>
            <a:off x="421050" y="174600"/>
            <a:ext cx="2301900" cy="353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FRAGRANCE &amp;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COSMETICS COMPANY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02"/>
          <p:cNvSpPr/>
          <p:nvPr/>
        </p:nvSpPr>
        <p:spPr>
          <a:xfrm>
            <a:off x="3498000" y="931675"/>
            <a:ext cx="5458200" cy="3687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102"/>
          <p:cNvSpPr txBox="1"/>
          <p:nvPr/>
        </p:nvSpPr>
        <p:spPr>
          <a:xfrm>
            <a:off x="269825" y="1676075"/>
            <a:ext cx="3078000" cy="26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Meeting Launch timelines</a:t>
            </a: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Limited mechanical issues for launches</a:t>
            </a: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Budget and fixed scope related</a:t>
            </a: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Limited project based goals</a:t>
            </a: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664192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</a:pPr>
            <a:r>
              <a:rPr lang="en" sz="12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 tied to overall business success</a:t>
            </a:r>
            <a:endParaRPr sz="80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0" name="Google Shape;1910;p102"/>
          <p:cNvSpPr txBox="1"/>
          <p:nvPr/>
        </p:nvSpPr>
        <p:spPr>
          <a:xfrm>
            <a:off x="5768266" y="1983622"/>
            <a:ext cx="1345500" cy="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02"/>
          <p:cNvSpPr/>
          <p:nvPr/>
        </p:nvSpPr>
        <p:spPr>
          <a:xfrm>
            <a:off x="3717096" y="1652486"/>
            <a:ext cx="1586700" cy="283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102"/>
          <p:cNvSpPr/>
          <p:nvPr/>
        </p:nvSpPr>
        <p:spPr>
          <a:xfrm>
            <a:off x="3669885" y="1692888"/>
            <a:ext cx="1586700" cy="17343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102"/>
          <p:cNvSpPr/>
          <p:nvPr/>
        </p:nvSpPr>
        <p:spPr>
          <a:xfrm>
            <a:off x="3760286" y="2307938"/>
            <a:ext cx="14181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chemeClr val="accent3"/>
                </a:solidFill>
              </a:rPr>
              <a:t>SPEED</a:t>
            </a:r>
            <a:endParaRPr sz="1200" i="0" u="none" strike="noStrike" cap="none">
              <a:solidFill>
                <a:schemeClr val="accent3"/>
              </a:solidFill>
            </a:endParaRPr>
          </a:p>
        </p:txBody>
      </p:sp>
      <p:sp>
        <p:nvSpPr>
          <p:cNvPr id="1914" name="Google Shape;1914;p102"/>
          <p:cNvSpPr/>
          <p:nvPr/>
        </p:nvSpPr>
        <p:spPr>
          <a:xfrm>
            <a:off x="3760286" y="2740733"/>
            <a:ext cx="1418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Productivity measured by </a:t>
            </a:r>
            <a:r>
              <a:rPr lang="en"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items</a:t>
            </a: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delivered</a:t>
            </a: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within a Sprint </a:t>
            </a:r>
            <a:endParaRPr sz="8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5" name="Google Shape;1915;p102"/>
          <p:cNvSpPr/>
          <p:nvPr/>
        </p:nvSpPr>
        <p:spPr>
          <a:xfrm>
            <a:off x="3760230" y="1782607"/>
            <a:ext cx="1418100" cy="4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r>
              <a:rPr lang="en" sz="400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endParaRPr sz="4000" i="0" u="none" strike="noStrike" cap="non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6" name="Google Shape;1916;p102"/>
          <p:cNvSpPr/>
          <p:nvPr/>
        </p:nvSpPr>
        <p:spPr>
          <a:xfrm rot="5400000">
            <a:off x="4327758" y="3382601"/>
            <a:ext cx="270900" cy="217200"/>
          </a:xfrm>
          <a:prstGeom prst="rightArrow">
            <a:avLst>
              <a:gd name="adj1" fmla="val 34239"/>
              <a:gd name="adj2" fmla="val 5703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102"/>
          <p:cNvSpPr/>
          <p:nvPr/>
        </p:nvSpPr>
        <p:spPr>
          <a:xfrm>
            <a:off x="3739658" y="3605628"/>
            <a:ext cx="1586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of story points completed / sprint / pod members</a:t>
            </a:r>
            <a:endParaRPr sz="8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8" name="Google Shape;1918;p102"/>
          <p:cNvSpPr/>
          <p:nvPr/>
        </p:nvSpPr>
        <p:spPr>
          <a:xfrm>
            <a:off x="5432476" y="1652529"/>
            <a:ext cx="1666200" cy="28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102"/>
          <p:cNvSpPr/>
          <p:nvPr/>
        </p:nvSpPr>
        <p:spPr>
          <a:xfrm>
            <a:off x="5382896" y="1692577"/>
            <a:ext cx="1666200" cy="1719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102"/>
          <p:cNvSpPr/>
          <p:nvPr/>
        </p:nvSpPr>
        <p:spPr>
          <a:xfrm>
            <a:off x="5477832" y="2302239"/>
            <a:ext cx="14895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chemeClr val="accent3"/>
                </a:solidFill>
              </a:rPr>
              <a:t>QUALITY</a:t>
            </a:r>
            <a:endParaRPr sz="1200" i="0" u="none" strike="noStrike" cap="none">
              <a:solidFill>
                <a:schemeClr val="accent3"/>
              </a:solidFill>
            </a:endParaRPr>
          </a:p>
        </p:txBody>
      </p:sp>
      <p:sp>
        <p:nvSpPr>
          <p:cNvPr id="1921" name="Google Shape;1921;p102"/>
          <p:cNvSpPr/>
          <p:nvPr/>
        </p:nvSpPr>
        <p:spPr>
          <a:xfrm>
            <a:off x="5477832" y="2731242"/>
            <a:ext cx="148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Measures the degree to which product development addresses </a:t>
            </a:r>
            <a:r>
              <a:rPr lang="en"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impact</a:t>
            </a: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objectives</a:t>
            </a:r>
            <a:endParaRPr sz="8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2" name="Google Shape;1922;p102"/>
          <p:cNvSpPr/>
          <p:nvPr/>
        </p:nvSpPr>
        <p:spPr>
          <a:xfrm>
            <a:off x="5477773" y="1781510"/>
            <a:ext cx="14895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40</a:t>
            </a:r>
            <a:r>
              <a:rPr lang="en" sz="400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endParaRPr sz="4000" i="0" u="none" strike="noStrike" cap="non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3" name="Google Shape;1923;p102"/>
          <p:cNvSpPr/>
          <p:nvPr/>
        </p:nvSpPr>
        <p:spPr>
          <a:xfrm rot="5400000">
            <a:off x="6081666" y="3360973"/>
            <a:ext cx="268500" cy="228300"/>
          </a:xfrm>
          <a:prstGeom prst="rightArrow">
            <a:avLst>
              <a:gd name="adj1" fmla="val 34239"/>
              <a:gd name="adj2" fmla="val 5703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102"/>
          <p:cNvSpPr/>
          <p:nvPr/>
        </p:nvSpPr>
        <p:spPr>
          <a:xfrm>
            <a:off x="5382950" y="3588561"/>
            <a:ext cx="16662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Coverage percentage / completed feature for automated tests</a:t>
            </a:r>
            <a:endParaRPr sz="8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1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Uptime of feature on the QA env. / month</a:t>
            </a:r>
            <a:endParaRPr sz="8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5" name="Google Shape;1925;p102"/>
          <p:cNvSpPr/>
          <p:nvPr/>
        </p:nvSpPr>
        <p:spPr>
          <a:xfrm>
            <a:off x="7192237" y="1652529"/>
            <a:ext cx="1618200" cy="28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6" name="Google Shape;1926;p102"/>
          <p:cNvSpPr/>
          <p:nvPr/>
        </p:nvSpPr>
        <p:spPr>
          <a:xfrm>
            <a:off x="7144083" y="1692577"/>
            <a:ext cx="1618200" cy="1719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02"/>
          <p:cNvSpPr/>
          <p:nvPr/>
        </p:nvSpPr>
        <p:spPr>
          <a:xfrm>
            <a:off x="7236289" y="2302239"/>
            <a:ext cx="1446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chemeClr val="accent3"/>
                </a:solidFill>
              </a:rPr>
              <a:t>PRODUCT IMPACT</a:t>
            </a:r>
            <a:endParaRPr sz="1200" i="0" u="none" strike="noStrike" cap="none">
              <a:solidFill>
                <a:schemeClr val="accent3"/>
              </a:solidFill>
            </a:endParaRPr>
          </a:p>
        </p:txBody>
      </p:sp>
      <p:sp>
        <p:nvSpPr>
          <p:cNvPr id="1928" name="Google Shape;1928;p102"/>
          <p:cNvSpPr/>
          <p:nvPr/>
        </p:nvSpPr>
        <p:spPr>
          <a:xfrm>
            <a:off x="7236289" y="2731242"/>
            <a:ext cx="1446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Delivering </a:t>
            </a:r>
            <a:r>
              <a:rPr lang="en"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business outcomes</a:t>
            </a: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that drive success</a:t>
            </a:r>
            <a:endParaRPr sz="80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9" name="Google Shape;1929;p102"/>
          <p:cNvSpPr/>
          <p:nvPr/>
        </p:nvSpPr>
        <p:spPr>
          <a:xfrm>
            <a:off x="7236231" y="1781510"/>
            <a:ext cx="14466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r>
              <a:rPr lang="en" sz="4000" i="0" u="none" strike="noStrike" cap="non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%</a:t>
            </a:r>
            <a:endParaRPr sz="4000" i="0" u="none" strike="noStrike" cap="none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0" name="Google Shape;1930;p102"/>
          <p:cNvSpPr/>
          <p:nvPr/>
        </p:nvSpPr>
        <p:spPr>
          <a:xfrm rot="5400000">
            <a:off x="7818913" y="3364273"/>
            <a:ext cx="268500" cy="221700"/>
          </a:xfrm>
          <a:prstGeom prst="rightArrow">
            <a:avLst>
              <a:gd name="adj1" fmla="val 34239"/>
              <a:gd name="adj2" fmla="val 57035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02"/>
          <p:cNvSpPr/>
          <p:nvPr/>
        </p:nvSpPr>
        <p:spPr>
          <a:xfrm>
            <a:off x="7168154" y="3512069"/>
            <a:ext cx="16182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eCommerce Revenue</a:t>
            </a:r>
            <a:endParaRPr sz="8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Conversion rate</a:t>
            </a:r>
            <a:endParaRPr sz="8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Basket size</a:t>
            </a:r>
            <a:endParaRPr sz="800" i="0" u="none" strike="noStrike" cap="non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2" name="Google Shape;1932;p102"/>
          <p:cNvSpPr txBox="1"/>
          <p:nvPr/>
        </p:nvSpPr>
        <p:spPr>
          <a:xfrm>
            <a:off x="4077075" y="1072950"/>
            <a:ext cx="4773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After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Our Maturity Model</a:t>
            </a:r>
            <a:r>
              <a:rPr lang="en" b="1"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KPI Dimensions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3" name="Google Shape;1933;p102"/>
          <p:cNvSpPr txBox="1"/>
          <p:nvPr/>
        </p:nvSpPr>
        <p:spPr>
          <a:xfrm>
            <a:off x="324025" y="1067275"/>
            <a:ext cx="39483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- Goal Based 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Measurement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4" name="Google Shape;1934;p102"/>
          <p:cNvSpPr txBox="1">
            <a:spLocks noGrp="1"/>
          </p:cNvSpPr>
          <p:nvPr>
            <p:ph type="body" idx="4294967295"/>
          </p:nvPr>
        </p:nvSpPr>
        <p:spPr>
          <a:xfrm>
            <a:off x="383125" y="611425"/>
            <a:ext cx="7773600" cy="2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EVOLUTION OF </a:t>
            </a:r>
            <a:r>
              <a:rPr lang="en" sz="1400" b="1">
                <a:latin typeface="Proxima Nova"/>
                <a:ea typeface="Proxima Nova"/>
                <a:cs typeface="Proxima Nova"/>
                <a:sym typeface="Proxima Nova"/>
              </a:rPr>
              <a:t>SUCCESS</a:t>
            </a:r>
            <a:endParaRPr sz="14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5" name="Google Shape;1935;p102"/>
          <p:cNvSpPr txBox="1">
            <a:spLocks noGrp="1"/>
          </p:cNvSpPr>
          <p:nvPr>
            <p:ph type="title"/>
          </p:nvPr>
        </p:nvSpPr>
        <p:spPr>
          <a:xfrm>
            <a:off x="421050" y="174600"/>
            <a:ext cx="2301900" cy="353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FRAGRANCE &amp;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COSMETICS COMPANY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03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70"/>
          <p:cNvGrpSpPr/>
          <p:nvPr/>
        </p:nvGrpSpPr>
        <p:grpSpPr>
          <a:xfrm>
            <a:off x="197497" y="500275"/>
            <a:ext cx="4379052" cy="2858189"/>
            <a:chOff x="421342" y="631350"/>
            <a:chExt cx="8185144" cy="2686015"/>
          </a:xfrm>
        </p:grpSpPr>
        <p:sp>
          <p:nvSpPr>
            <p:cNvPr id="530" name="Google Shape;530;p70"/>
            <p:cNvSpPr/>
            <p:nvPr/>
          </p:nvSpPr>
          <p:spPr>
            <a:xfrm>
              <a:off x="4440134" y="631350"/>
              <a:ext cx="4164690" cy="1312994"/>
            </a:xfrm>
            <a:custGeom>
              <a:avLst/>
              <a:gdLst/>
              <a:ahLst/>
              <a:cxnLst/>
              <a:rect l="l" t="t" r="r" b="b"/>
              <a:pathLst>
                <a:path w="2291439" h="1374863" extrusionOk="0">
                  <a:moveTo>
                    <a:pt x="0" y="0"/>
                  </a:moveTo>
                  <a:lnTo>
                    <a:pt x="2291439" y="0"/>
                  </a:lnTo>
                  <a:lnTo>
                    <a:pt x="2291439" y="1374863"/>
                  </a:lnTo>
                  <a:lnTo>
                    <a:pt x="0" y="1374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4667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291.7</a:t>
              </a:r>
              <a:r>
                <a:rPr lang="en" sz="1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</a:t>
              </a:r>
              <a:r>
                <a:rPr lang="en" sz="7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Employees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Arial"/>
                <a:buNone/>
              </a:pPr>
              <a:endParaRPr sz="5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8AD8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100K</a:t>
              </a:r>
              <a:r>
                <a:rPr lang="en" sz="800" b="1" i="0" u="none" strike="noStrike" cap="none">
                  <a:solidFill>
                    <a:srgbClr val="FF8AD8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Women</a:t>
              </a:r>
              <a:r>
                <a:rPr lang="en" sz="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Employees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1" name="Google Shape;531;p70"/>
            <p:cNvSpPr/>
            <p:nvPr/>
          </p:nvSpPr>
          <p:spPr>
            <a:xfrm>
              <a:off x="421342" y="631350"/>
              <a:ext cx="3924089" cy="1312994"/>
            </a:xfrm>
            <a:custGeom>
              <a:avLst/>
              <a:gdLst/>
              <a:ahLst/>
              <a:cxnLst/>
              <a:rect l="l" t="t" r="r" b="b"/>
              <a:pathLst>
                <a:path w="2291439" h="1374863" extrusionOk="0">
                  <a:moveTo>
                    <a:pt x="0" y="0"/>
                  </a:moveTo>
                  <a:lnTo>
                    <a:pt x="2291439" y="0"/>
                  </a:lnTo>
                  <a:lnTo>
                    <a:pt x="2291439" y="1374863"/>
                  </a:lnTo>
                  <a:lnTo>
                    <a:pt x="0" y="1374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4667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1994</a:t>
              </a:r>
              <a:r>
                <a:rPr lang="en" sz="6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Foundation Year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Arial"/>
                <a:buNone/>
              </a:pPr>
              <a:endParaRPr sz="6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26 </a:t>
              </a:r>
              <a:br>
                <a:rPr lang="en" sz="6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Years of Operation</a:t>
              </a:r>
              <a:endParaRPr sz="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2" name="Google Shape;532;p70"/>
            <p:cNvSpPr/>
            <p:nvPr/>
          </p:nvSpPr>
          <p:spPr>
            <a:xfrm>
              <a:off x="421349" y="2004371"/>
              <a:ext cx="2595055" cy="1312994"/>
            </a:xfrm>
            <a:custGeom>
              <a:avLst/>
              <a:gdLst/>
              <a:ahLst/>
              <a:cxnLst/>
              <a:rect l="l" t="t" r="r" b="b"/>
              <a:pathLst>
                <a:path w="2291439" h="1374863" extrusionOk="0">
                  <a:moveTo>
                    <a:pt x="0" y="0"/>
                  </a:moveTo>
                  <a:lnTo>
                    <a:pt x="2291439" y="0"/>
                  </a:lnTo>
                  <a:lnTo>
                    <a:pt x="2291439" y="1374863"/>
                  </a:lnTo>
                  <a:lnTo>
                    <a:pt x="0" y="1374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4667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350+</a:t>
              </a: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Clients Globally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endParaRPr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chemeClr val="dk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&gt;95% </a:t>
              </a:r>
              <a:b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Client Retention Rate in last 3 years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3" name="Google Shape;533;p70"/>
            <p:cNvSpPr/>
            <p:nvPr/>
          </p:nvSpPr>
          <p:spPr>
            <a:xfrm>
              <a:off x="3105518" y="2004365"/>
              <a:ext cx="2703898" cy="1312994"/>
            </a:xfrm>
            <a:custGeom>
              <a:avLst/>
              <a:gdLst/>
              <a:ahLst/>
              <a:cxnLst/>
              <a:rect l="l" t="t" r="r" b="b"/>
              <a:pathLst>
                <a:path w="2291439" h="1374863" extrusionOk="0">
                  <a:moveTo>
                    <a:pt x="0" y="0"/>
                  </a:moveTo>
                  <a:lnTo>
                    <a:pt x="2291439" y="0"/>
                  </a:lnTo>
                  <a:lnTo>
                    <a:pt x="2291439" y="1374863"/>
                  </a:lnTo>
                  <a:lnTo>
                    <a:pt x="0" y="1374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4667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41%</a:t>
              </a:r>
              <a:r>
                <a:rPr lang="en" sz="1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Digital Revenue Share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of total Q1’20 revenue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Arial"/>
                <a:buNone/>
              </a:pPr>
              <a:endParaRPr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90%</a:t>
              </a:r>
              <a:r>
                <a:rPr lang="en" sz="1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Growth in Digital Revenue in 2019 compared to 2018</a:t>
              </a:r>
              <a:endParaRPr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534" name="Google Shape;534;p70"/>
            <p:cNvSpPr/>
            <p:nvPr/>
          </p:nvSpPr>
          <p:spPr>
            <a:xfrm>
              <a:off x="5902588" y="2004365"/>
              <a:ext cx="2703898" cy="1312994"/>
            </a:xfrm>
            <a:custGeom>
              <a:avLst/>
              <a:gdLst/>
              <a:ahLst/>
              <a:cxnLst/>
              <a:rect l="l" t="t" r="r" b="b"/>
              <a:pathLst>
                <a:path w="2291439" h="1374863" extrusionOk="0">
                  <a:moveTo>
                    <a:pt x="0" y="0"/>
                  </a:moveTo>
                  <a:lnTo>
                    <a:pt x="2291439" y="0"/>
                  </a:lnTo>
                  <a:lnTo>
                    <a:pt x="2291439" y="1374863"/>
                  </a:lnTo>
                  <a:lnTo>
                    <a:pt x="0" y="13748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>
                <a:alpha val="46670"/>
              </a:srgbClr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" sz="1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290+</a:t>
              </a:r>
              <a:r>
                <a:rPr lang="en" sz="1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 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Global Offices</a:t>
              </a:r>
              <a:endParaRPr sz="11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marL="0" marR="0" lvl="1" indent="0" algn="ctr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None/>
              </a:pPr>
              <a:r>
                <a:rPr lang="en" sz="1800" b="1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37 </a:t>
              </a:r>
              <a:br>
                <a:rPr lang="en" sz="6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800" i="0" u="none" strike="noStrike" cap="non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Countries of Operation</a:t>
              </a:r>
              <a:endParaRPr sz="7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535" name="Google Shape;535;p70"/>
          <p:cNvCxnSpPr/>
          <p:nvPr/>
        </p:nvCxnSpPr>
        <p:spPr>
          <a:xfrm>
            <a:off x="-3645" y="3464923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A7A7A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6" name="Google Shape;536;p70"/>
          <p:cNvSpPr/>
          <p:nvPr/>
        </p:nvSpPr>
        <p:spPr>
          <a:xfrm>
            <a:off x="4649433" y="3645980"/>
            <a:ext cx="16920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2A8B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Fortune’s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Most Admired Companies 2019; 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11 Years in a Row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7" name="Google Shape;537;p70"/>
          <p:cNvSpPr/>
          <p:nvPr/>
        </p:nvSpPr>
        <p:spPr>
          <a:xfrm>
            <a:off x="6249799" y="3600343"/>
            <a:ext cx="13983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2A8B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461</a:t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Forbes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Best Employers for Diversity 2019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p70"/>
          <p:cNvSpPr/>
          <p:nvPr/>
        </p:nvSpPr>
        <p:spPr>
          <a:xfrm>
            <a:off x="7759263" y="3578197"/>
            <a:ext cx="13548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2A8B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63</a:t>
            </a:r>
            <a:endParaRPr sz="11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Forbes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Top 100 Digital Companies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2019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9" name="Google Shape;539;p70"/>
          <p:cNvSpPr/>
          <p:nvPr/>
        </p:nvSpPr>
        <p:spPr>
          <a:xfrm>
            <a:off x="175393" y="3676036"/>
            <a:ext cx="4353600" cy="10944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0"/>
          <p:cNvSpPr/>
          <p:nvPr/>
        </p:nvSpPr>
        <p:spPr>
          <a:xfrm>
            <a:off x="692393" y="3562609"/>
            <a:ext cx="3279300" cy="226800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Our Focus for the future of Digital</a:t>
            </a:r>
            <a:endParaRPr sz="50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1" name="Google Shape;541;p70"/>
          <p:cNvSpPr txBox="1"/>
          <p:nvPr/>
        </p:nvSpPr>
        <p:spPr>
          <a:xfrm>
            <a:off x="2347562" y="3945530"/>
            <a:ext cx="2000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AI &amp; Analytics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Achieved $1.7 BN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70"/>
          <p:cNvSpPr txBox="1"/>
          <p:nvPr/>
        </p:nvSpPr>
        <p:spPr>
          <a:xfrm>
            <a:off x="297234" y="4406794"/>
            <a:ext cx="2000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IOT &amp; Connected Systems</a:t>
            </a:r>
            <a:endParaRPr sz="80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$0.3 BN</a:t>
            </a:r>
            <a:endParaRPr sz="80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70"/>
          <p:cNvSpPr txBox="1"/>
          <p:nvPr/>
        </p:nvSpPr>
        <p:spPr>
          <a:xfrm>
            <a:off x="284544" y="3945530"/>
            <a:ext cx="2000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 Engineering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90% Y-o-Y growth </a:t>
            </a:r>
            <a:endParaRPr sz="80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p70"/>
          <p:cNvSpPr txBox="1"/>
          <p:nvPr/>
        </p:nvSpPr>
        <p:spPr>
          <a:xfrm>
            <a:off x="2360762" y="4406793"/>
            <a:ext cx="2000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Cloud &amp; SaaS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2X investments Y-o-Y</a:t>
            </a:r>
            <a:endParaRPr sz="80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5" name="Google Shape;545;p70"/>
          <p:cNvSpPr txBox="1"/>
          <p:nvPr/>
        </p:nvSpPr>
        <p:spPr>
          <a:xfrm>
            <a:off x="1899202" y="3804275"/>
            <a:ext cx="7710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2019 numbers</a:t>
            </a:r>
            <a:endParaRPr sz="600" i="1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6" name="Google Shape;54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413" y="494948"/>
            <a:ext cx="4332986" cy="290345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25+ YEARS OF COGNIZANT | BUILT TO PERFORM, ADAPT, ENDURE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1"/>
          <p:cNvSpPr txBox="1"/>
          <p:nvPr/>
        </p:nvSpPr>
        <p:spPr>
          <a:xfrm>
            <a:off x="347325" y="1289411"/>
            <a:ext cx="2492100" cy="2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27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DIGITAL ACQUISITIONS</a:t>
            </a:r>
            <a:endParaRPr sz="1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3" name="Google Shape;553;p71"/>
          <p:cNvGrpSpPr/>
          <p:nvPr/>
        </p:nvGrpSpPr>
        <p:grpSpPr>
          <a:xfrm>
            <a:off x="635922" y="1731634"/>
            <a:ext cx="2709938" cy="588508"/>
            <a:chOff x="173658" y="2256692"/>
            <a:chExt cx="3129981" cy="758778"/>
          </a:xfrm>
        </p:grpSpPr>
        <p:grpSp>
          <p:nvGrpSpPr>
            <p:cNvPr id="554" name="Google Shape;554;p71"/>
            <p:cNvGrpSpPr/>
            <p:nvPr/>
          </p:nvGrpSpPr>
          <p:grpSpPr>
            <a:xfrm>
              <a:off x="173658" y="2264017"/>
              <a:ext cx="3129981" cy="751453"/>
              <a:chOff x="181032" y="2830362"/>
              <a:chExt cx="3129981" cy="751453"/>
            </a:xfrm>
          </p:grpSpPr>
          <p:pic>
            <p:nvPicPr>
              <p:cNvPr id="555" name="Google Shape;555;p7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153623" y="3249213"/>
                <a:ext cx="624604" cy="3326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6" name="Google Shape;556;p7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209234" y="2830362"/>
                <a:ext cx="1101779" cy="31351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7" name="Google Shape;557;p7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81032" y="3333293"/>
                <a:ext cx="767622" cy="2028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8" name="Google Shape;558;p7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373939" y="2839542"/>
                <a:ext cx="681968" cy="3092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" name="Google Shape;559;p71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978728" y="3337956"/>
                <a:ext cx="849640" cy="1762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60" name="Google Shape;560;p71" descr="A picture containing vector graphics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90504" y="2256692"/>
              <a:ext cx="579657" cy="334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" name="Google Shape;561;p71"/>
          <p:cNvGrpSpPr/>
          <p:nvPr/>
        </p:nvGrpSpPr>
        <p:grpSpPr>
          <a:xfrm>
            <a:off x="3648919" y="876191"/>
            <a:ext cx="5324713" cy="3347223"/>
            <a:chOff x="-7560" y="1281254"/>
            <a:chExt cx="5166114" cy="3246579"/>
          </a:xfrm>
        </p:grpSpPr>
        <p:sp>
          <p:nvSpPr>
            <p:cNvPr id="562" name="Google Shape;562;p71"/>
            <p:cNvSpPr/>
            <p:nvPr/>
          </p:nvSpPr>
          <p:spPr>
            <a:xfrm>
              <a:off x="4501228" y="4186164"/>
              <a:ext cx="52565" cy="62052"/>
            </a:xfrm>
            <a:custGeom>
              <a:avLst/>
              <a:gdLst/>
              <a:ahLst/>
              <a:cxnLst/>
              <a:rect l="l" t="t" r="r" b="b"/>
              <a:pathLst>
                <a:path w="201" h="216" extrusionOk="0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1"/>
            <p:cNvSpPr/>
            <p:nvPr/>
          </p:nvSpPr>
          <p:spPr>
            <a:xfrm>
              <a:off x="4045223" y="3653678"/>
              <a:ext cx="583476" cy="500741"/>
            </a:xfrm>
            <a:custGeom>
              <a:avLst/>
              <a:gdLst/>
              <a:ahLst/>
              <a:cxnLst/>
              <a:rect l="l" t="t" r="r" b="b"/>
              <a:pathLst>
                <a:path w="2217" h="1736" extrusionOk="0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1"/>
            <p:cNvSpPr/>
            <p:nvPr/>
          </p:nvSpPr>
          <p:spPr>
            <a:xfrm>
              <a:off x="4777195" y="3809527"/>
              <a:ext cx="42052" cy="37519"/>
            </a:xfrm>
            <a:custGeom>
              <a:avLst/>
              <a:gdLst/>
              <a:ahLst/>
              <a:cxnLst/>
              <a:rect l="l" t="t" r="r" b="b"/>
              <a:pathLst>
                <a:path w="159" h="133" extrusionOk="0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1"/>
            <p:cNvSpPr/>
            <p:nvPr/>
          </p:nvSpPr>
          <p:spPr>
            <a:xfrm>
              <a:off x="3413127" y="2727238"/>
              <a:ext cx="159011" cy="83697"/>
            </a:xfrm>
            <a:custGeom>
              <a:avLst/>
              <a:gdLst/>
              <a:ahLst/>
              <a:cxnLst/>
              <a:rect l="l" t="t" r="r" b="b"/>
              <a:pathLst>
                <a:path w="604" h="288" extrusionOk="0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1"/>
            <p:cNvSpPr/>
            <p:nvPr/>
          </p:nvSpPr>
          <p:spPr>
            <a:xfrm>
              <a:off x="3386844" y="2773416"/>
              <a:ext cx="109073" cy="89469"/>
            </a:xfrm>
            <a:custGeom>
              <a:avLst/>
              <a:gdLst/>
              <a:ahLst/>
              <a:cxnLst/>
              <a:rect l="l" t="t" r="r" b="b"/>
              <a:pathLst>
                <a:path w="417" h="312" extrusionOk="0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1"/>
            <p:cNvSpPr/>
            <p:nvPr/>
          </p:nvSpPr>
          <p:spPr>
            <a:xfrm>
              <a:off x="3438095" y="2792176"/>
              <a:ext cx="3943" cy="5772"/>
            </a:xfrm>
            <a:custGeom>
              <a:avLst/>
              <a:gdLst/>
              <a:ahLst/>
              <a:cxnLst/>
              <a:rect l="l" t="t" r="r" b="b"/>
              <a:pathLst>
                <a:path w="16" h="22" extrusionOk="0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1"/>
            <p:cNvSpPr/>
            <p:nvPr/>
          </p:nvSpPr>
          <p:spPr>
            <a:xfrm>
              <a:off x="3447293" y="2795063"/>
              <a:ext cx="3943" cy="2886"/>
            </a:xfrm>
            <a:custGeom>
              <a:avLst/>
              <a:gdLst/>
              <a:ahLst/>
              <a:cxnLst/>
              <a:rect l="l" t="t" r="r" b="b"/>
              <a:pathLst>
                <a:path w="15" h="9" extrusionOk="0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1"/>
            <p:cNvSpPr/>
            <p:nvPr/>
          </p:nvSpPr>
          <p:spPr>
            <a:xfrm>
              <a:off x="3431524" y="2797948"/>
              <a:ext cx="2628" cy="2886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1"/>
            <p:cNvSpPr/>
            <p:nvPr/>
          </p:nvSpPr>
          <p:spPr>
            <a:xfrm>
              <a:off x="3286970" y="2826809"/>
              <a:ext cx="207632" cy="173166"/>
            </a:xfrm>
            <a:custGeom>
              <a:avLst/>
              <a:gdLst/>
              <a:ahLst/>
              <a:cxnLst/>
              <a:rect l="l" t="t" r="r" b="b"/>
              <a:pathLst>
                <a:path w="788" h="599" extrusionOk="0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1"/>
            <p:cNvSpPr/>
            <p:nvPr/>
          </p:nvSpPr>
          <p:spPr>
            <a:xfrm>
              <a:off x="3788968" y="3395372"/>
              <a:ext cx="156382" cy="181823"/>
            </a:xfrm>
            <a:custGeom>
              <a:avLst/>
              <a:gdLst/>
              <a:ahLst/>
              <a:cxnLst/>
              <a:rect l="l" t="t" r="r" b="b"/>
              <a:pathLst>
                <a:path w="594" h="626" extrusionOk="0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1"/>
            <p:cNvSpPr/>
            <p:nvPr/>
          </p:nvSpPr>
          <p:spPr>
            <a:xfrm>
              <a:off x="3933522" y="3577196"/>
              <a:ext cx="132728" cy="46178"/>
            </a:xfrm>
            <a:custGeom>
              <a:avLst/>
              <a:gdLst/>
              <a:ahLst/>
              <a:cxnLst/>
              <a:rect l="l" t="t" r="r" b="b"/>
              <a:pathLst>
                <a:path w="506" h="158" extrusionOk="0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1"/>
            <p:cNvSpPr/>
            <p:nvPr/>
          </p:nvSpPr>
          <p:spPr>
            <a:xfrm>
              <a:off x="3986087" y="3415575"/>
              <a:ext cx="143242" cy="134204"/>
            </a:xfrm>
            <a:custGeom>
              <a:avLst/>
              <a:gdLst/>
              <a:ahLst/>
              <a:cxnLst/>
              <a:rect l="l" t="t" r="r" b="b"/>
              <a:pathLst>
                <a:path w="547" h="467" extrusionOk="0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1"/>
            <p:cNvSpPr/>
            <p:nvPr/>
          </p:nvSpPr>
          <p:spPr>
            <a:xfrm>
              <a:off x="4555108" y="3549778"/>
              <a:ext cx="57822" cy="34633"/>
            </a:xfrm>
            <a:custGeom>
              <a:avLst/>
              <a:gdLst/>
              <a:ahLst/>
              <a:cxnLst/>
              <a:rect l="l" t="t" r="r" b="b"/>
              <a:pathLst>
                <a:path w="223" h="117" extrusionOk="0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1"/>
            <p:cNvSpPr/>
            <p:nvPr/>
          </p:nvSpPr>
          <p:spPr>
            <a:xfrm>
              <a:off x="4448662" y="3525247"/>
              <a:ext cx="143241" cy="128432"/>
            </a:xfrm>
            <a:custGeom>
              <a:avLst/>
              <a:gdLst/>
              <a:ahLst/>
              <a:cxnLst/>
              <a:rect l="l" t="t" r="r" b="b"/>
              <a:pathLst>
                <a:path w="544" h="446" extrusionOk="0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p71"/>
            <p:cNvGrpSpPr/>
            <p:nvPr/>
          </p:nvGrpSpPr>
          <p:grpSpPr>
            <a:xfrm>
              <a:off x="4105637" y="3186144"/>
              <a:ext cx="133778" cy="210639"/>
              <a:chOff x="3802" y="2280"/>
              <a:chExt cx="102" cy="146"/>
            </a:xfrm>
          </p:grpSpPr>
          <p:sp>
            <p:nvSpPr>
              <p:cNvPr id="577" name="Google Shape;577;p71"/>
              <p:cNvSpPr/>
              <p:nvPr/>
            </p:nvSpPr>
            <p:spPr>
              <a:xfrm>
                <a:off x="3802" y="2362"/>
                <a:ext cx="25" cy="33"/>
              </a:xfrm>
              <a:custGeom>
                <a:avLst/>
                <a:gdLst/>
                <a:ahLst/>
                <a:cxnLst/>
                <a:rect l="l" t="t" r="r" b="b"/>
                <a:pathLst>
                  <a:path w="129" h="163" extrusionOk="0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71"/>
              <p:cNvSpPr/>
              <p:nvPr/>
            </p:nvSpPr>
            <p:spPr>
              <a:xfrm>
                <a:off x="3835" y="2339"/>
                <a:ext cx="14" cy="14"/>
              </a:xfrm>
              <a:custGeom>
                <a:avLst/>
                <a:gdLst/>
                <a:ahLst/>
                <a:cxnLst/>
                <a:rect l="l" t="t" r="r" b="b"/>
                <a:pathLst>
                  <a:path w="67" h="71" extrusionOk="0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71"/>
              <p:cNvSpPr/>
              <p:nvPr/>
            </p:nvSpPr>
            <p:spPr>
              <a:xfrm>
                <a:off x="3830" y="2280"/>
                <a:ext cx="47" cy="69"/>
              </a:xfrm>
              <a:custGeom>
                <a:avLst/>
                <a:gdLst/>
                <a:ahLst/>
                <a:cxnLst/>
                <a:rect l="l" t="t" r="r" b="b"/>
                <a:pathLst>
                  <a:path w="236" h="345" extrusionOk="0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71"/>
              <p:cNvSpPr/>
              <p:nvPr/>
            </p:nvSpPr>
            <p:spPr>
              <a:xfrm>
                <a:off x="3867" y="2349"/>
                <a:ext cx="9" cy="9"/>
              </a:xfrm>
              <a:custGeom>
                <a:avLst/>
                <a:gdLst/>
                <a:ahLst/>
                <a:cxnLst/>
                <a:rect l="l" t="t" r="r" b="b"/>
                <a:pathLst>
                  <a:path w="45" h="45" extrusionOk="0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71"/>
              <p:cNvSpPr/>
              <p:nvPr/>
            </p:nvSpPr>
            <p:spPr>
              <a:xfrm>
                <a:off x="3879" y="2348"/>
                <a:ext cx="15" cy="17"/>
              </a:xfrm>
              <a:custGeom>
                <a:avLst/>
                <a:gdLst/>
                <a:ahLst/>
                <a:cxnLst/>
                <a:rect l="l" t="t" r="r" b="b"/>
                <a:pathLst>
                  <a:path w="77" h="85" extrusionOk="0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71"/>
              <p:cNvSpPr/>
              <p:nvPr/>
            </p:nvSpPr>
            <p:spPr>
              <a:xfrm>
                <a:off x="3853" y="2356"/>
                <a:ext cx="1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63" h="83" extrusionOk="0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71"/>
              <p:cNvSpPr/>
              <p:nvPr/>
            </p:nvSpPr>
            <p:spPr>
              <a:xfrm>
                <a:off x="3858" y="2367"/>
                <a:ext cx="12" cy="21"/>
              </a:xfrm>
              <a:custGeom>
                <a:avLst/>
                <a:gdLst/>
                <a:ahLst/>
                <a:cxnLst/>
                <a:rect l="l" t="t" r="r" b="b"/>
                <a:pathLst>
                  <a:path w="59" h="107" extrusionOk="0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71"/>
              <p:cNvSpPr/>
              <p:nvPr/>
            </p:nvSpPr>
            <p:spPr>
              <a:xfrm>
                <a:off x="3879" y="2361"/>
                <a:ext cx="1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51" h="81" extrusionOk="0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71"/>
              <p:cNvSpPr/>
              <p:nvPr/>
            </p:nvSpPr>
            <p:spPr>
              <a:xfrm>
                <a:off x="3869" y="2363"/>
                <a:ext cx="7" cy="20"/>
              </a:xfrm>
              <a:custGeom>
                <a:avLst/>
                <a:gdLst/>
                <a:ahLst/>
                <a:cxnLst/>
                <a:rect l="l" t="t" r="r" b="b"/>
                <a:pathLst>
                  <a:path w="38" h="99" extrusionOk="0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71"/>
              <p:cNvSpPr/>
              <p:nvPr/>
            </p:nvSpPr>
            <p:spPr>
              <a:xfrm>
                <a:off x="3874" y="2375"/>
                <a:ext cx="8" cy="7"/>
              </a:xfrm>
              <a:custGeom>
                <a:avLst/>
                <a:gdLst/>
                <a:ahLst/>
                <a:cxnLst/>
                <a:rect l="l" t="t" r="r" b="b"/>
                <a:pathLst>
                  <a:path w="39" h="31" extrusionOk="0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71"/>
              <p:cNvSpPr/>
              <p:nvPr/>
            </p:nvSpPr>
            <p:spPr>
              <a:xfrm>
                <a:off x="3853" y="2380"/>
                <a:ext cx="51" cy="46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27" extrusionOk="0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8" name="Google Shape;588;p71"/>
            <p:cNvSpPr/>
            <p:nvPr/>
          </p:nvSpPr>
          <p:spPr>
            <a:xfrm>
              <a:off x="4058365" y="3404030"/>
              <a:ext cx="19712" cy="17317"/>
            </a:xfrm>
            <a:custGeom>
              <a:avLst/>
              <a:gdLst/>
              <a:ahLst/>
              <a:cxnLst/>
              <a:rect l="l" t="t" r="r" b="b"/>
              <a:pathLst>
                <a:path w="77" h="58" extrusionOk="0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1"/>
            <p:cNvSpPr/>
            <p:nvPr/>
          </p:nvSpPr>
          <p:spPr>
            <a:xfrm>
              <a:off x="4088590" y="3535347"/>
              <a:ext cx="3943" cy="12988"/>
            </a:xfrm>
            <a:custGeom>
              <a:avLst/>
              <a:gdLst/>
              <a:ahLst/>
              <a:cxnLst/>
              <a:rect l="l" t="t" r="r" b="b"/>
              <a:pathLst>
                <a:path w="15" h="42" extrusionOk="0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1"/>
            <p:cNvSpPr/>
            <p:nvPr/>
          </p:nvSpPr>
          <p:spPr>
            <a:xfrm>
              <a:off x="4213433" y="3616158"/>
              <a:ext cx="35482" cy="17317"/>
            </a:xfrm>
            <a:custGeom>
              <a:avLst/>
              <a:gdLst/>
              <a:ahLst/>
              <a:cxnLst/>
              <a:rect l="l" t="t" r="r" b="b"/>
              <a:pathLst>
                <a:path w="133" h="61" extrusionOk="0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1"/>
            <p:cNvSpPr/>
            <p:nvPr/>
          </p:nvSpPr>
          <p:spPr>
            <a:xfrm>
              <a:off x="4196349" y="3627702"/>
              <a:ext cx="22341" cy="20203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1"/>
            <p:cNvSpPr/>
            <p:nvPr/>
          </p:nvSpPr>
          <p:spPr>
            <a:xfrm>
              <a:off x="4259427" y="3528132"/>
              <a:ext cx="42052" cy="17317"/>
            </a:xfrm>
            <a:custGeom>
              <a:avLst/>
              <a:gdLst/>
              <a:ahLst/>
              <a:cxnLst/>
              <a:rect l="l" t="t" r="r" b="b"/>
              <a:pathLst>
                <a:path w="162" h="59" extrusionOk="0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1"/>
            <p:cNvSpPr/>
            <p:nvPr/>
          </p:nvSpPr>
          <p:spPr>
            <a:xfrm>
              <a:off x="4129328" y="3457423"/>
              <a:ext cx="90676" cy="116888"/>
            </a:xfrm>
            <a:custGeom>
              <a:avLst/>
              <a:gdLst/>
              <a:ahLst/>
              <a:cxnLst/>
              <a:rect l="l" t="t" r="r" b="b"/>
              <a:pathLst>
                <a:path w="345" h="404" extrusionOk="0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1"/>
            <p:cNvSpPr/>
            <p:nvPr/>
          </p:nvSpPr>
          <p:spPr>
            <a:xfrm>
              <a:off x="4251543" y="3448764"/>
              <a:ext cx="21026" cy="49064"/>
            </a:xfrm>
            <a:custGeom>
              <a:avLst/>
              <a:gdLst/>
              <a:ahLst/>
              <a:cxnLst/>
              <a:rect l="l" t="t" r="r" b="b"/>
              <a:pathLst>
                <a:path w="80" h="170" extrusionOk="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1"/>
            <p:cNvSpPr/>
            <p:nvPr/>
          </p:nvSpPr>
          <p:spPr>
            <a:xfrm>
              <a:off x="4302794" y="3490613"/>
              <a:ext cx="149811" cy="138533"/>
            </a:xfrm>
            <a:custGeom>
              <a:avLst/>
              <a:gdLst/>
              <a:ahLst/>
              <a:cxnLst/>
              <a:rect l="l" t="t" r="r" b="b"/>
              <a:pathLst>
                <a:path w="568" h="480" extrusionOk="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1"/>
            <p:cNvSpPr/>
            <p:nvPr/>
          </p:nvSpPr>
          <p:spPr>
            <a:xfrm>
              <a:off x="4590589" y="3525247"/>
              <a:ext cx="34167" cy="34633"/>
            </a:xfrm>
            <a:custGeom>
              <a:avLst/>
              <a:gdLst/>
              <a:ahLst/>
              <a:cxnLst/>
              <a:rect l="l" t="t" r="r" b="b"/>
              <a:pathLst>
                <a:path w="129" h="119" extrusionOk="0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1"/>
            <p:cNvSpPr/>
            <p:nvPr/>
          </p:nvSpPr>
          <p:spPr>
            <a:xfrm>
              <a:off x="3887528" y="3109647"/>
              <a:ext cx="103817" cy="239545"/>
            </a:xfrm>
            <a:custGeom>
              <a:avLst/>
              <a:gdLst/>
              <a:ahLst/>
              <a:cxnLst/>
              <a:rect l="l" t="t" r="r" b="b"/>
              <a:pathLst>
                <a:path w="395" h="832" extrusionOk="0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1"/>
            <p:cNvSpPr/>
            <p:nvPr/>
          </p:nvSpPr>
          <p:spPr>
            <a:xfrm>
              <a:off x="3995287" y="3375169"/>
              <a:ext cx="139299" cy="95241"/>
            </a:xfrm>
            <a:custGeom>
              <a:avLst/>
              <a:gdLst/>
              <a:ahLst/>
              <a:cxnLst/>
              <a:rect l="l" t="t" r="r" b="b"/>
              <a:pathLst>
                <a:path w="530" h="330" extrusionOk="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1"/>
            <p:cNvSpPr/>
            <p:nvPr/>
          </p:nvSpPr>
          <p:spPr>
            <a:xfrm>
              <a:off x="3859931" y="3378054"/>
              <a:ext cx="59136" cy="85140"/>
            </a:xfrm>
            <a:custGeom>
              <a:avLst/>
              <a:gdLst/>
              <a:ahLst/>
              <a:cxnLst/>
              <a:rect l="l" t="t" r="r" b="b"/>
              <a:pathLst>
                <a:path w="226" h="291" extrusionOk="0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1"/>
            <p:cNvSpPr/>
            <p:nvPr/>
          </p:nvSpPr>
          <p:spPr>
            <a:xfrm>
              <a:off x="3823135" y="3151496"/>
              <a:ext cx="113015" cy="243876"/>
            </a:xfrm>
            <a:custGeom>
              <a:avLst/>
              <a:gdLst/>
              <a:ahLst/>
              <a:cxnLst/>
              <a:rect l="l" t="t" r="r" b="b"/>
              <a:pathLst>
                <a:path w="431" h="844" extrusionOk="0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1"/>
            <p:cNvSpPr/>
            <p:nvPr/>
          </p:nvSpPr>
          <p:spPr>
            <a:xfrm>
              <a:off x="3745602" y="3020179"/>
              <a:ext cx="127471" cy="303040"/>
            </a:xfrm>
            <a:custGeom>
              <a:avLst/>
              <a:gdLst/>
              <a:ahLst/>
              <a:cxnLst/>
              <a:rect l="l" t="t" r="r" b="b"/>
              <a:pathLst>
                <a:path w="489" h="1050" extrusionOk="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1"/>
            <p:cNvSpPr/>
            <p:nvPr/>
          </p:nvSpPr>
          <p:spPr>
            <a:xfrm>
              <a:off x="3890156" y="3251067"/>
              <a:ext cx="76220" cy="67824"/>
            </a:xfrm>
            <a:custGeom>
              <a:avLst/>
              <a:gdLst/>
              <a:ahLst/>
              <a:cxnLst/>
              <a:rect l="l" t="t" r="r" b="b"/>
              <a:pathLst>
                <a:path w="290" h="237" extrusionOk="0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1"/>
            <p:cNvSpPr/>
            <p:nvPr/>
          </p:nvSpPr>
          <p:spPr>
            <a:xfrm>
              <a:off x="3859931" y="3121192"/>
              <a:ext cx="103817" cy="141419"/>
            </a:xfrm>
            <a:custGeom>
              <a:avLst/>
              <a:gdLst/>
              <a:ahLst/>
              <a:cxnLst/>
              <a:rect l="l" t="t" r="r" b="b"/>
              <a:pathLst>
                <a:path w="398" h="490" extrusionOk="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4" name="Google Shape;604;p71"/>
            <p:cNvGrpSpPr/>
            <p:nvPr/>
          </p:nvGrpSpPr>
          <p:grpSpPr>
            <a:xfrm>
              <a:off x="3291797" y="2857009"/>
              <a:ext cx="526388" cy="534278"/>
              <a:chOff x="3183" y="2052"/>
              <a:chExt cx="401" cy="370"/>
            </a:xfrm>
          </p:grpSpPr>
          <p:sp>
            <p:nvSpPr>
              <p:cNvPr id="605" name="Google Shape;605;p71"/>
              <p:cNvSpPr/>
              <p:nvPr/>
            </p:nvSpPr>
            <p:spPr>
              <a:xfrm>
                <a:off x="3509" y="2232"/>
                <a:ext cx="3" cy="5"/>
              </a:xfrm>
              <a:custGeom>
                <a:avLst/>
                <a:gdLst/>
                <a:ahLst/>
                <a:cxnLst/>
                <a:rect l="l" t="t" r="r" b="b"/>
                <a:pathLst>
                  <a:path w="14" h="27" extrusionOk="0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71"/>
              <p:cNvSpPr/>
              <p:nvPr/>
            </p:nvSpPr>
            <p:spPr>
              <a:xfrm>
                <a:off x="3262" y="2066"/>
                <a:ext cx="322" cy="332"/>
              </a:xfrm>
              <a:custGeom>
                <a:avLst/>
                <a:gdLst/>
                <a:ahLst/>
                <a:cxnLst/>
                <a:rect l="l" t="t" r="r" b="b"/>
                <a:pathLst>
                  <a:path w="1608" h="1661" extrusionOk="0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71"/>
              <p:cNvSpPr/>
              <p:nvPr/>
            </p:nvSpPr>
            <p:spPr>
              <a:xfrm>
                <a:off x="3183" y="2052"/>
                <a:ext cx="184" cy="168"/>
              </a:xfrm>
              <a:custGeom>
                <a:avLst/>
                <a:gdLst/>
                <a:ahLst/>
                <a:cxnLst/>
                <a:rect l="l" t="t" r="r" b="b"/>
                <a:pathLst>
                  <a:path w="921" h="842" extrusionOk="0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71"/>
              <p:cNvSpPr/>
              <p:nvPr/>
            </p:nvSpPr>
            <p:spPr>
              <a:xfrm>
                <a:off x="3489" y="2165"/>
                <a:ext cx="37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98" extrusionOk="0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71"/>
              <p:cNvSpPr/>
              <p:nvPr/>
            </p:nvSpPr>
            <p:spPr>
              <a:xfrm>
                <a:off x="3394" y="2140"/>
                <a:ext cx="88" cy="49"/>
              </a:xfrm>
              <a:custGeom>
                <a:avLst/>
                <a:gdLst/>
                <a:ahLst/>
                <a:cxnLst/>
                <a:rect l="l" t="t" r="r" b="b"/>
                <a:pathLst>
                  <a:path w="441" h="244" extrusionOk="0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71"/>
              <p:cNvSpPr/>
              <p:nvPr/>
            </p:nvSpPr>
            <p:spPr>
              <a:xfrm>
                <a:off x="3479" y="2187"/>
                <a:ext cx="52" cy="67"/>
              </a:xfrm>
              <a:custGeom>
                <a:avLst/>
                <a:gdLst/>
                <a:ahLst/>
                <a:cxnLst/>
                <a:rect l="l" t="t" r="r" b="b"/>
                <a:pathLst>
                  <a:path w="262" h="337" extrusionOk="0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71"/>
              <p:cNvSpPr/>
              <p:nvPr/>
            </p:nvSpPr>
            <p:spPr>
              <a:xfrm>
                <a:off x="3390" y="2379"/>
                <a:ext cx="23" cy="43"/>
              </a:xfrm>
              <a:custGeom>
                <a:avLst/>
                <a:gdLst/>
                <a:ahLst/>
                <a:cxnLst/>
                <a:rect l="l" t="t" r="r" b="b"/>
                <a:pathLst>
                  <a:path w="116" h="211" extrusionOk="0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2" name="Google Shape;612;p71"/>
            <p:cNvSpPr/>
            <p:nvPr/>
          </p:nvSpPr>
          <p:spPr>
            <a:xfrm>
              <a:off x="4146413" y="3073571"/>
              <a:ext cx="24969" cy="57722"/>
            </a:xfrm>
            <a:custGeom>
              <a:avLst/>
              <a:gdLst/>
              <a:ahLst/>
              <a:cxnLst/>
              <a:rect l="l" t="t" r="r" b="b"/>
              <a:pathLst>
                <a:path w="97" h="199" extrusionOk="0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13" name="Google Shape;613;p71"/>
            <p:cNvGrpSpPr/>
            <p:nvPr/>
          </p:nvGrpSpPr>
          <p:grpSpPr>
            <a:xfrm>
              <a:off x="4284396" y="2679590"/>
              <a:ext cx="233916" cy="291302"/>
              <a:chOff x="3938" y="1929"/>
              <a:chExt cx="178" cy="202"/>
            </a:xfrm>
          </p:grpSpPr>
          <p:sp>
            <p:nvSpPr>
              <p:cNvPr id="614" name="Google Shape;614;p71"/>
              <p:cNvSpPr/>
              <p:nvPr/>
            </p:nvSpPr>
            <p:spPr>
              <a:xfrm>
                <a:off x="4050" y="1929"/>
                <a:ext cx="66" cy="61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07" extrusionOk="0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71"/>
              <p:cNvSpPr/>
              <p:nvPr/>
            </p:nvSpPr>
            <p:spPr>
              <a:xfrm>
                <a:off x="3952" y="1989"/>
                <a:ext cx="123" cy="11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52" extrusionOk="0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71"/>
              <p:cNvSpPr/>
              <p:nvPr/>
            </p:nvSpPr>
            <p:spPr>
              <a:xfrm>
                <a:off x="3966" y="2088"/>
                <a:ext cx="28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07" extrusionOk="0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71"/>
              <p:cNvSpPr/>
              <p:nvPr/>
            </p:nvSpPr>
            <p:spPr>
              <a:xfrm>
                <a:off x="3938" y="2093"/>
                <a:ext cx="2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87" extrusionOk="0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8" name="Google Shape;618;p71"/>
            <p:cNvSpPr/>
            <p:nvPr/>
          </p:nvSpPr>
          <p:spPr>
            <a:xfrm>
              <a:off x="4233144" y="2826809"/>
              <a:ext cx="49937" cy="82254"/>
            </a:xfrm>
            <a:custGeom>
              <a:avLst/>
              <a:gdLst/>
              <a:ahLst/>
              <a:cxnLst/>
              <a:rect l="l" t="t" r="r" b="b"/>
              <a:pathLst>
                <a:path w="190" h="285" extrusionOk="0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71"/>
            <p:cNvSpPr/>
            <p:nvPr/>
          </p:nvSpPr>
          <p:spPr>
            <a:xfrm>
              <a:off x="3681209" y="2517997"/>
              <a:ext cx="456003" cy="245320"/>
            </a:xfrm>
            <a:custGeom>
              <a:avLst/>
              <a:gdLst/>
              <a:ahLst/>
              <a:cxnLst/>
              <a:rect l="l" t="t" r="r" b="b"/>
              <a:pathLst>
                <a:path w="1734" h="848" extrusionOk="0">
                  <a:moveTo>
                    <a:pt x="0" y="273"/>
                  </a:moveTo>
                  <a:lnTo>
                    <a:pt x="12" y="251"/>
                  </a:lnTo>
                  <a:lnTo>
                    <a:pt x="28" y="234"/>
                  </a:lnTo>
                  <a:lnTo>
                    <a:pt x="46" y="227"/>
                  </a:lnTo>
                  <a:lnTo>
                    <a:pt x="65" y="221"/>
                  </a:lnTo>
                  <a:lnTo>
                    <a:pt x="84" y="208"/>
                  </a:lnTo>
                  <a:lnTo>
                    <a:pt x="104" y="192"/>
                  </a:lnTo>
                  <a:lnTo>
                    <a:pt x="129" y="180"/>
                  </a:lnTo>
                  <a:lnTo>
                    <a:pt x="154" y="158"/>
                  </a:lnTo>
                  <a:lnTo>
                    <a:pt x="195" y="146"/>
                  </a:lnTo>
                  <a:lnTo>
                    <a:pt x="220" y="135"/>
                  </a:lnTo>
                  <a:lnTo>
                    <a:pt x="243" y="132"/>
                  </a:lnTo>
                  <a:lnTo>
                    <a:pt x="265" y="136"/>
                  </a:lnTo>
                  <a:lnTo>
                    <a:pt x="281" y="142"/>
                  </a:lnTo>
                  <a:lnTo>
                    <a:pt x="294" y="153"/>
                  </a:lnTo>
                  <a:lnTo>
                    <a:pt x="313" y="149"/>
                  </a:lnTo>
                  <a:lnTo>
                    <a:pt x="334" y="148"/>
                  </a:lnTo>
                  <a:lnTo>
                    <a:pt x="351" y="151"/>
                  </a:lnTo>
                  <a:lnTo>
                    <a:pt x="382" y="180"/>
                  </a:lnTo>
                  <a:lnTo>
                    <a:pt x="387" y="187"/>
                  </a:lnTo>
                  <a:lnTo>
                    <a:pt x="404" y="190"/>
                  </a:lnTo>
                  <a:lnTo>
                    <a:pt x="451" y="183"/>
                  </a:lnTo>
                  <a:lnTo>
                    <a:pt x="464" y="189"/>
                  </a:lnTo>
                  <a:lnTo>
                    <a:pt x="508" y="190"/>
                  </a:lnTo>
                  <a:lnTo>
                    <a:pt x="546" y="185"/>
                  </a:lnTo>
                  <a:lnTo>
                    <a:pt x="556" y="180"/>
                  </a:lnTo>
                  <a:lnTo>
                    <a:pt x="556" y="172"/>
                  </a:lnTo>
                  <a:lnTo>
                    <a:pt x="552" y="160"/>
                  </a:lnTo>
                  <a:lnTo>
                    <a:pt x="555" y="146"/>
                  </a:lnTo>
                  <a:lnTo>
                    <a:pt x="565" y="130"/>
                  </a:lnTo>
                  <a:lnTo>
                    <a:pt x="565" y="114"/>
                  </a:lnTo>
                  <a:lnTo>
                    <a:pt x="554" y="99"/>
                  </a:lnTo>
                  <a:lnTo>
                    <a:pt x="550" y="81"/>
                  </a:lnTo>
                  <a:lnTo>
                    <a:pt x="552" y="63"/>
                  </a:lnTo>
                  <a:lnTo>
                    <a:pt x="568" y="49"/>
                  </a:lnTo>
                  <a:lnTo>
                    <a:pt x="582" y="33"/>
                  </a:lnTo>
                  <a:lnTo>
                    <a:pt x="600" y="18"/>
                  </a:lnTo>
                  <a:lnTo>
                    <a:pt x="611" y="1"/>
                  </a:lnTo>
                  <a:lnTo>
                    <a:pt x="625" y="0"/>
                  </a:lnTo>
                  <a:lnTo>
                    <a:pt x="645" y="6"/>
                  </a:lnTo>
                  <a:lnTo>
                    <a:pt x="659" y="17"/>
                  </a:lnTo>
                  <a:lnTo>
                    <a:pt x="696" y="27"/>
                  </a:lnTo>
                  <a:lnTo>
                    <a:pt x="707" y="41"/>
                  </a:lnTo>
                  <a:lnTo>
                    <a:pt x="731" y="47"/>
                  </a:lnTo>
                  <a:lnTo>
                    <a:pt x="755" y="50"/>
                  </a:lnTo>
                  <a:lnTo>
                    <a:pt x="772" y="57"/>
                  </a:lnTo>
                  <a:lnTo>
                    <a:pt x="782" y="73"/>
                  </a:lnTo>
                  <a:lnTo>
                    <a:pt x="787" y="103"/>
                  </a:lnTo>
                  <a:lnTo>
                    <a:pt x="787" y="124"/>
                  </a:lnTo>
                  <a:lnTo>
                    <a:pt x="792" y="124"/>
                  </a:lnTo>
                  <a:lnTo>
                    <a:pt x="807" y="138"/>
                  </a:lnTo>
                  <a:lnTo>
                    <a:pt x="830" y="154"/>
                  </a:lnTo>
                  <a:lnTo>
                    <a:pt x="864" y="165"/>
                  </a:lnTo>
                  <a:lnTo>
                    <a:pt x="892" y="159"/>
                  </a:lnTo>
                  <a:lnTo>
                    <a:pt x="919" y="144"/>
                  </a:lnTo>
                  <a:lnTo>
                    <a:pt x="944" y="132"/>
                  </a:lnTo>
                  <a:lnTo>
                    <a:pt x="975" y="140"/>
                  </a:lnTo>
                  <a:lnTo>
                    <a:pt x="1023" y="157"/>
                  </a:lnTo>
                  <a:lnTo>
                    <a:pt x="1033" y="169"/>
                  </a:lnTo>
                  <a:lnTo>
                    <a:pt x="1034" y="169"/>
                  </a:lnTo>
                  <a:lnTo>
                    <a:pt x="1040" y="174"/>
                  </a:lnTo>
                  <a:lnTo>
                    <a:pt x="1062" y="186"/>
                  </a:lnTo>
                  <a:lnTo>
                    <a:pt x="1083" y="192"/>
                  </a:lnTo>
                  <a:lnTo>
                    <a:pt x="1104" y="201"/>
                  </a:lnTo>
                  <a:lnTo>
                    <a:pt x="1118" y="221"/>
                  </a:lnTo>
                  <a:lnTo>
                    <a:pt x="1145" y="237"/>
                  </a:lnTo>
                  <a:lnTo>
                    <a:pt x="1177" y="242"/>
                  </a:lnTo>
                  <a:lnTo>
                    <a:pt x="1200" y="249"/>
                  </a:lnTo>
                  <a:lnTo>
                    <a:pt x="1218" y="250"/>
                  </a:lnTo>
                  <a:lnTo>
                    <a:pt x="1243" y="248"/>
                  </a:lnTo>
                  <a:lnTo>
                    <a:pt x="1261" y="256"/>
                  </a:lnTo>
                  <a:lnTo>
                    <a:pt x="1317" y="237"/>
                  </a:lnTo>
                  <a:lnTo>
                    <a:pt x="1351" y="229"/>
                  </a:lnTo>
                  <a:lnTo>
                    <a:pt x="1378" y="224"/>
                  </a:lnTo>
                  <a:lnTo>
                    <a:pt x="1415" y="195"/>
                  </a:lnTo>
                  <a:lnTo>
                    <a:pt x="1439" y="179"/>
                  </a:lnTo>
                  <a:lnTo>
                    <a:pt x="1464" y="170"/>
                  </a:lnTo>
                  <a:lnTo>
                    <a:pt x="1489" y="180"/>
                  </a:lnTo>
                  <a:lnTo>
                    <a:pt x="1507" y="195"/>
                  </a:lnTo>
                  <a:lnTo>
                    <a:pt x="1528" y="199"/>
                  </a:lnTo>
                  <a:lnTo>
                    <a:pt x="1545" y="195"/>
                  </a:lnTo>
                  <a:lnTo>
                    <a:pt x="1559" y="187"/>
                  </a:lnTo>
                  <a:lnTo>
                    <a:pt x="1565" y="190"/>
                  </a:lnTo>
                  <a:lnTo>
                    <a:pt x="1565" y="195"/>
                  </a:lnTo>
                  <a:lnTo>
                    <a:pt x="1556" y="203"/>
                  </a:lnTo>
                  <a:lnTo>
                    <a:pt x="1540" y="232"/>
                  </a:lnTo>
                  <a:lnTo>
                    <a:pt x="1529" y="246"/>
                  </a:lnTo>
                  <a:lnTo>
                    <a:pt x="1525" y="255"/>
                  </a:lnTo>
                  <a:lnTo>
                    <a:pt x="1525" y="271"/>
                  </a:lnTo>
                  <a:lnTo>
                    <a:pt x="1528" y="288"/>
                  </a:lnTo>
                  <a:lnTo>
                    <a:pt x="1525" y="308"/>
                  </a:lnTo>
                  <a:lnTo>
                    <a:pt x="1517" y="325"/>
                  </a:lnTo>
                  <a:lnTo>
                    <a:pt x="1517" y="347"/>
                  </a:lnTo>
                  <a:lnTo>
                    <a:pt x="1520" y="367"/>
                  </a:lnTo>
                  <a:lnTo>
                    <a:pt x="1529" y="382"/>
                  </a:lnTo>
                  <a:lnTo>
                    <a:pt x="1570" y="391"/>
                  </a:lnTo>
                  <a:lnTo>
                    <a:pt x="1595" y="389"/>
                  </a:lnTo>
                  <a:lnTo>
                    <a:pt x="1620" y="382"/>
                  </a:lnTo>
                  <a:lnTo>
                    <a:pt x="1638" y="369"/>
                  </a:lnTo>
                  <a:lnTo>
                    <a:pt x="1667" y="348"/>
                  </a:lnTo>
                  <a:lnTo>
                    <a:pt x="1673" y="362"/>
                  </a:lnTo>
                  <a:lnTo>
                    <a:pt x="1686" y="377"/>
                  </a:lnTo>
                  <a:lnTo>
                    <a:pt x="1715" y="401"/>
                  </a:lnTo>
                  <a:lnTo>
                    <a:pt x="1721" y="415"/>
                  </a:lnTo>
                  <a:lnTo>
                    <a:pt x="1719" y="428"/>
                  </a:lnTo>
                  <a:lnTo>
                    <a:pt x="1719" y="437"/>
                  </a:lnTo>
                  <a:lnTo>
                    <a:pt x="1733" y="445"/>
                  </a:lnTo>
                  <a:lnTo>
                    <a:pt x="1734" y="458"/>
                  </a:lnTo>
                  <a:lnTo>
                    <a:pt x="1724" y="464"/>
                  </a:lnTo>
                  <a:lnTo>
                    <a:pt x="1707" y="461"/>
                  </a:lnTo>
                  <a:lnTo>
                    <a:pt x="1688" y="456"/>
                  </a:lnTo>
                  <a:lnTo>
                    <a:pt x="1663" y="461"/>
                  </a:lnTo>
                  <a:lnTo>
                    <a:pt x="1638" y="465"/>
                  </a:lnTo>
                  <a:lnTo>
                    <a:pt x="1613" y="464"/>
                  </a:lnTo>
                  <a:lnTo>
                    <a:pt x="1592" y="468"/>
                  </a:lnTo>
                  <a:lnTo>
                    <a:pt x="1576" y="482"/>
                  </a:lnTo>
                  <a:lnTo>
                    <a:pt x="1525" y="538"/>
                  </a:lnTo>
                  <a:lnTo>
                    <a:pt x="1507" y="550"/>
                  </a:lnTo>
                  <a:lnTo>
                    <a:pt x="1500" y="552"/>
                  </a:lnTo>
                  <a:lnTo>
                    <a:pt x="1489" y="551"/>
                  </a:lnTo>
                  <a:lnTo>
                    <a:pt x="1477" y="551"/>
                  </a:lnTo>
                  <a:lnTo>
                    <a:pt x="1457" y="573"/>
                  </a:lnTo>
                  <a:lnTo>
                    <a:pt x="1438" y="594"/>
                  </a:lnTo>
                  <a:lnTo>
                    <a:pt x="1411" y="611"/>
                  </a:lnTo>
                  <a:lnTo>
                    <a:pt x="1393" y="611"/>
                  </a:lnTo>
                  <a:lnTo>
                    <a:pt x="1372" y="606"/>
                  </a:lnTo>
                  <a:lnTo>
                    <a:pt x="1360" y="593"/>
                  </a:lnTo>
                  <a:lnTo>
                    <a:pt x="1344" y="588"/>
                  </a:lnTo>
                  <a:lnTo>
                    <a:pt x="1323" y="594"/>
                  </a:lnTo>
                  <a:lnTo>
                    <a:pt x="1314" y="611"/>
                  </a:lnTo>
                  <a:lnTo>
                    <a:pt x="1301" y="631"/>
                  </a:lnTo>
                  <a:lnTo>
                    <a:pt x="1298" y="646"/>
                  </a:lnTo>
                  <a:lnTo>
                    <a:pt x="1320" y="675"/>
                  </a:lnTo>
                  <a:lnTo>
                    <a:pt x="1323" y="689"/>
                  </a:lnTo>
                  <a:lnTo>
                    <a:pt x="1265" y="738"/>
                  </a:lnTo>
                  <a:lnTo>
                    <a:pt x="1255" y="752"/>
                  </a:lnTo>
                  <a:lnTo>
                    <a:pt x="1235" y="767"/>
                  </a:lnTo>
                  <a:lnTo>
                    <a:pt x="1221" y="776"/>
                  </a:lnTo>
                  <a:lnTo>
                    <a:pt x="1191" y="787"/>
                  </a:lnTo>
                  <a:lnTo>
                    <a:pt x="1163" y="789"/>
                  </a:lnTo>
                  <a:lnTo>
                    <a:pt x="1158" y="792"/>
                  </a:lnTo>
                  <a:lnTo>
                    <a:pt x="1130" y="783"/>
                  </a:lnTo>
                  <a:lnTo>
                    <a:pt x="1114" y="789"/>
                  </a:lnTo>
                  <a:lnTo>
                    <a:pt x="1088" y="788"/>
                  </a:lnTo>
                  <a:lnTo>
                    <a:pt x="1070" y="795"/>
                  </a:lnTo>
                  <a:lnTo>
                    <a:pt x="1033" y="802"/>
                  </a:lnTo>
                  <a:lnTo>
                    <a:pt x="1022" y="805"/>
                  </a:lnTo>
                  <a:lnTo>
                    <a:pt x="1014" y="815"/>
                  </a:lnTo>
                  <a:lnTo>
                    <a:pt x="1003" y="819"/>
                  </a:lnTo>
                  <a:lnTo>
                    <a:pt x="990" y="821"/>
                  </a:lnTo>
                  <a:lnTo>
                    <a:pt x="960" y="832"/>
                  </a:lnTo>
                  <a:lnTo>
                    <a:pt x="942" y="847"/>
                  </a:lnTo>
                  <a:lnTo>
                    <a:pt x="932" y="848"/>
                  </a:lnTo>
                  <a:lnTo>
                    <a:pt x="920" y="845"/>
                  </a:lnTo>
                  <a:lnTo>
                    <a:pt x="909" y="836"/>
                  </a:lnTo>
                  <a:lnTo>
                    <a:pt x="903" y="834"/>
                  </a:lnTo>
                  <a:lnTo>
                    <a:pt x="874" y="832"/>
                  </a:lnTo>
                  <a:lnTo>
                    <a:pt x="852" y="825"/>
                  </a:lnTo>
                  <a:lnTo>
                    <a:pt x="834" y="815"/>
                  </a:lnTo>
                  <a:lnTo>
                    <a:pt x="801" y="805"/>
                  </a:lnTo>
                  <a:lnTo>
                    <a:pt x="778" y="795"/>
                  </a:lnTo>
                  <a:lnTo>
                    <a:pt x="763" y="782"/>
                  </a:lnTo>
                  <a:lnTo>
                    <a:pt x="754" y="771"/>
                  </a:lnTo>
                  <a:lnTo>
                    <a:pt x="744" y="767"/>
                  </a:lnTo>
                  <a:lnTo>
                    <a:pt x="710" y="756"/>
                  </a:lnTo>
                  <a:lnTo>
                    <a:pt x="693" y="754"/>
                  </a:lnTo>
                  <a:lnTo>
                    <a:pt x="675" y="756"/>
                  </a:lnTo>
                  <a:lnTo>
                    <a:pt x="527" y="766"/>
                  </a:lnTo>
                  <a:lnTo>
                    <a:pt x="506" y="766"/>
                  </a:lnTo>
                  <a:lnTo>
                    <a:pt x="492" y="760"/>
                  </a:lnTo>
                  <a:lnTo>
                    <a:pt x="476" y="746"/>
                  </a:lnTo>
                  <a:lnTo>
                    <a:pt x="463" y="730"/>
                  </a:lnTo>
                  <a:lnTo>
                    <a:pt x="451" y="716"/>
                  </a:lnTo>
                  <a:lnTo>
                    <a:pt x="439" y="696"/>
                  </a:lnTo>
                  <a:lnTo>
                    <a:pt x="432" y="676"/>
                  </a:lnTo>
                  <a:lnTo>
                    <a:pt x="421" y="659"/>
                  </a:lnTo>
                  <a:lnTo>
                    <a:pt x="410" y="644"/>
                  </a:lnTo>
                  <a:lnTo>
                    <a:pt x="398" y="643"/>
                  </a:lnTo>
                  <a:lnTo>
                    <a:pt x="385" y="633"/>
                  </a:lnTo>
                  <a:lnTo>
                    <a:pt x="353" y="625"/>
                  </a:lnTo>
                  <a:lnTo>
                    <a:pt x="337" y="616"/>
                  </a:lnTo>
                  <a:lnTo>
                    <a:pt x="322" y="606"/>
                  </a:lnTo>
                  <a:lnTo>
                    <a:pt x="292" y="596"/>
                  </a:lnTo>
                  <a:lnTo>
                    <a:pt x="280" y="590"/>
                  </a:lnTo>
                  <a:lnTo>
                    <a:pt x="267" y="590"/>
                  </a:lnTo>
                  <a:lnTo>
                    <a:pt x="254" y="595"/>
                  </a:lnTo>
                  <a:lnTo>
                    <a:pt x="245" y="595"/>
                  </a:lnTo>
                  <a:lnTo>
                    <a:pt x="211" y="584"/>
                  </a:lnTo>
                  <a:lnTo>
                    <a:pt x="180" y="581"/>
                  </a:lnTo>
                  <a:lnTo>
                    <a:pt x="164" y="574"/>
                  </a:lnTo>
                  <a:lnTo>
                    <a:pt x="157" y="567"/>
                  </a:lnTo>
                  <a:lnTo>
                    <a:pt x="158" y="552"/>
                  </a:lnTo>
                  <a:lnTo>
                    <a:pt x="166" y="536"/>
                  </a:lnTo>
                  <a:lnTo>
                    <a:pt x="167" y="517"/>
                  </a:lnTo>
                  <a:lnTo>
                    <a:pt x="163" y="498"/>
                  </a:lnTo>
                  <a:lnTo>
                    <a:pt x="163" y="470"/>
                  </a:lnTo>
                  <a:lnTo>
                    <a:pt x="151" y="427"/>
                  </a:lnTo>
                  <a:lnTo>
                    <a:pt x="141" y="410"/>
                  </a:lnTo>
                  <a:lnTo>
                    <a:pt x="134" y="388"/>
                  </a:lnTo>
                  <a:lnTo>
                    <a:pt x="124" y="372"/>
                  </a:lnTo>
                  <a:lnTo>
                    <a:pt x="108" y="369"/>
                  </a:lnTo>
                  <a:lnTo>
                    <a:pt x="93" y="361"/>
                  </a:lnTo>
                  <a:lnTo>
                    <a:pt x="77" y="358"/>
                  </a:lnTo>
                  <a:lnTo>
                    <a:pt x="70" y="369"/>
                  </a:lnTo>
                  <a:lnTo>
                    <a:pt x="55" y="358"/>
                  </a:lnTo>
                  <a:lnTo>
                    <a:pt x="44" y="337"/>
                  </a:lnTo>
                  <a:lnTo>
                    <a:pt x="14" y="314"/>
                  </a:lnTo>
                  <a:lnTo>
                    <a:pt x="3" y="288"/>
                  </a:lnTo>
                  <a:lnTo>
                    <a:pt x="0" y="277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71"/>
            <p:cNvSpPr/>
            <p:nvPr/>
          </p:nvSpPr>
          <p:spPr>
            <a:xfrm>
              <a:off x="3980832" y="3160154"/>
              <a:ext cx="34167" cy="33191"/>
            </a:xfrm>
            <a:custGeom>
              <a:avLst/>
              <a:gdLst/>
              <a:ahLst/>
              <a:cxnLst/>
              <a:rect l="l" t="t" r="r" b="b"/>
              <a:pathLst>
                <a:path w="127" h="113" extrusionOk="0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1"/>
            <p:cNvSpPr/>
            <p:nvPr/>
          </p:nvSpPr>
          <p:spPr>
            <a:xfrm>
              <a:off x="3476205" y="2484806"/>
              <a:ext cx="883098" cy="673904"/>
            </a:xfrm>
            <a:custGeom>
              <a:avLst/>
              <a:gdLst/>
              <a:ahLst/>
              <a:cxnLst/>
              <a:rect l="l" t="t" r="r" b="b"/>
              <a:pathLst>
                <a:path w="3356" h="2335" extrusionOk="0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1"/>
            <p:cNvSpPr/>
            <p:nvPr/>
          </p:nvSpPr>
          <p:spPr>
            <a:xfrm>
              <a:off x="4208176" y="2734454"/>
              <a:ext cx="90676" cy="109672"/>
            </a:xfrm>
            <a:custGeom>
              <a:avLst/>
              <a:gdLst/>
              <a:ahLst/>
              <a:cxnLst/>
              <a:rect l="l" t="t" r="r" b="b"/>
              <a:pathLst>
                <a:path w="349" h="377" extrusionOk="0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3" name="Google Shape;623;p71"/>
            <p:cNvGrpSpPr/>
            <p:nvPr/>
          </p:nvGrpSpPr>
          <p:grpSpPr>
            <a:xfrm>
              <a:off x="2696922" y="1281301"/>
              <a:ext cx="2461632" cy="1488939"/>
              <a:chOff x="2730" y="960"/>
              <a:chExt cx="1873" cy="1032"/>
            </a:xfrm>
          </p:grpSpPr>
          <p:grpSp>
            <p:nvGrpSpPr>
              <p:cNvPr id="624" name="Google Shape;624;p71"/>
              <p:cNvGrpSpPr/>
              <p:nvPr/>
            </p:nvGrpSpPr>
            <p:grpSpPr>
              <a:xfrm>
                <a:off x="3044" y="960"/>
                <a:ext cx="1473" cy="481"/>
                <a:chOff x="3044" y="960"/>
                <a:chExt cx="1473" cy="481"/>
              </a:xfrm>
            </p:grpSpPr>
            <p:sp>
              <p:nvSpPr>
                <p:cNvPr id="625" name="Google Shape;625;p71"/>
                <p:cNvSpPr/>
                <p:nvPr/>
              </p:nvSpPr>
              <p:spPr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" h="126" extrusionOk="0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6" name="Google Shape;626;p71"/>
                <p:cNvSpPr/>
                <p:nvPr/>
              </p:nvSpPr>
              <p:spPr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418" extrusionOk="0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7" name="Google Shape;627;p71"/>
                <p:cNvSpPr/>
                <p:nvPr/>
              </p:nvSpPr>
              <p:spPr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" h="334" extrusionOk="0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8" name="Google Shape;628;p71"/>
                <p:cNvSpPr/>
                <p:nvPr/>
              </p:nvSpPr>
              <p:spPr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48" extrusionOk="0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9" name="Google Shape;629;p71"/>
                <p:cNvSpPr/>
                <p:nvPr/>
              </p:nvSpPr>
              <p:spPr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180" extrusionOk="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0" name="Google Shape;630;p71"/>
                <p:cNvSpPr/>
                <p:nvPr/>
              </p:nvSpPr>
              <p:spPr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136" extrusionOk="0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1" name="Google Shape;631;p71"/>
                <p:cNvSpPr/>
                <p:nvPr/>
              </p:nvSpPr>
              <p:spPr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508" extrusionOk="0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71"/>
                <p:cNvSpPr/>
                <p:nvPr/>
              </p:nvSpPr>
              <p:spPr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796" extrusionOk="0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p71"/>
                <p:cNvSpPr/>
                <p:nvPr/>
              </p:nvSpPr>
              <p:spPr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81" extrusionOk="0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" name="Google Shape;634;p71"/>
                <p:cNvSpPr/>
                <p:nvPr/>
              </p:nvSpPr>
              <p:spPr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61" extrusionOk="0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Google Shape;635;p71"/>
                <p:cNvSpPr/>
                <p:nvPr/>
              </p:nvSpPr>
              <p:spPr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123" extrusionOk="0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6" name="Google Shape;636;p71"/>
                <p:cNvSpPr/>
                <p:nvPr/>
              </p:nvSpPr>
              <p:spPr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373" extrusionOk="0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7" name="Google Shape;637;p71"/>
                <p:cNvSpPr/>
                <p:nvPr/>
              </p:nvSpPr>
              <p:spPr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125" extrusionOk="0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8" name="Google Shape;638;p71"/>
              <p:cNvSpPr/>
              <p:nvPr/>
            </p:nvSpPr>
            <p:spPr>
              <a:xfrm>
                <a:off x="4071" y="1777"/>
                <a:ext cx="34" cy="144"/>
              </a:xfrm>
              <a:custGeom>
                <a:avLst/>
                <a:gdLst/>
                <a:ahLst/>
                <a:cxnLst/>
                <a:rect l="l" t="t" r="r" b="b"/>
                <a:pathLst>
                  <a:path w="170" h="721" extrusionOk="0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71"/>
              <p:cNvSpPr/>
              <p:nvPr/>
            </p:nvSpPr>
            <p:spPr>
              <a:xfrm>
                <a:off x="2817" y="1091"/>
                <a:ext cx="1786" cy="901"/>
              </a:xfrm>
              <a:custGeom>
                <a:avLst/>
                <a:gdLst/>
                <a:ahLst/>
                <a:cxnLst/>
                <a:rect l="l" t="t" r="r" b="b"/>
                <a:pathLst>
                  <a:path w="8931" h="4504" extrusionOk="0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71"/>
              <p:cNvSpPr/>
              <p:nvPr/>
            </p:nvSpPr>
            <p:spPr>
              <a:xfrm>
                <a:off x="2730" y="1750"/>
                <a:ext cx="36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34" extrusionOk="0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1" name="Google Shape;641;p71"/>
            <p:cNvGrpSpPr/>
            <p:nvPr/>
          </p:nvGrpSpPr>
          <p:grpSpPr>
            <a:xfrm>
              <a:off x="2791460" y="2751746"/>
              <a:ext cx="535890" cy="536182"/>
              <a:chOff x="2802" y="1979"/>
              <a:chExt cx="408" cy="372"/>
            </a:xfrm>
          </p:grpSpPr>
          <p:sp>
            <p:nvSpPr>
              <p:cNvPr id="642" name="Google Shape;642;p71"/>
              <p:cNvSpPr/>
              <p:nvPr/>
            </p:nvSpPr>
            <p:spPr>
              <a:xfrm>
                <a:off x="2899" y="2082"/>
                <a:ext cx="19" cy="23"/>
              </a:xfrm>
              <a:custGeom>
                <a:avLst/>
                <a:gdLst/>
                <a:ahLst/>
                <a:cxnLst/>
                <a:rect l="l" t="t" r="r" b="b"/>
                <a:pathLst>
                  <a:path w="95" h="116" extrusionOk="0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43" name="Google Shape;643;p71"/>
              <p:cNvGrpSpPr/>
              <p:nvPr/>
            </p:nvGrpSpPr>
            <p:grpSpPr>
              <a:xfrm>
                <a:off x="2889" y="2101"/>
                <a:ext cx="17" cy="51"/>
                <a:chOff x="2889" y="2101"/>
                <a:chExt cx="17" cy="51"/>
              </a:xfrm>
            </p:grpSpPr>
            <p:sp>
              <p:nvSpPr>
                <p:cNvPr id="644" name="Google Shape;644;p71"/>
                <p:cNvSpPr/>
                <p:nvPr/>
              </p:nvSpPr>
              <p:spPr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" h="80" extrusionOk="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5" name="Google Shape;645;p71"/>
                <p:cNvSpPr/>
                <p:nvPr/>
              </p:nvSpPr>
              <p:spPr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" h="24" extrusionOk="0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46" name="Google Shape;646;p71"/>
                <p:cNvSpPr/>
                <p:nvPr/>
              </p:nvSpPr>
              <p:spPr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" h="251" extrusionOk="0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47" name="Google Shape;647;p71"/>
              <p:cNvSpPr/>
              <p:nvPr/>
            </p:nvSpPr>
            <p:spPr>
              <a:xfrm>
                <a:off x="3027" y="2143"/>
                <a:ext cx="19" cy="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95" extrusionOk="0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71"/>
              <p:cNvSpPr/>
              <p:nvPr/>
            </p:nvSpPr>
            <p:spPr>
              <a:xfrm>
                <a:off x="2896" y="2116"/>
                <a:ext cx="239" cy="198"/>
              </a:xfrm>
              <a:custGeom>
                <a:avLst/>
                <a:gdLst/>
                <a:ahLst/>
                <a:cxnLst/>
                <a:rect l="l" t="t" r="r" b="b"/>
                <a:pathLst>
                  <a:path w="15957" h="13229" extrusionOk="0">
                    <a:moveTo>
                      <a:pt x="9071" y="2723"/>
                    </a:moveTo>
                    <a:lnTo>
                      <a:pt x="9131" y="2757"/>
                    </a:lnTo>
                    <a:lnTo>
                      <a:pt x="9432" y="2810"/>
                    </a:lnTo>
                    <a:lnTo>
                      <a:pt x="9706" y="2910"/>
                    </a:lnTo>
                    <a:lnTo>
                      <a:pt x="9809" y="2999"/>
                    </a:lnTo>
                    <a:lnTo>
                      <a:pt x="9934" y="3216"/>
                    </a:lnTo>
                    <a:lnTo>
                      <a:pt x="10393" y="3219"/>
                    </a:lnTo>
                    <a:lnTo>
                      <a:pt x="10455" y="3296"/>
                    </a:lnTo>
                    <a:lnTo>
                      <a:pt x="10504" y="3434"/>
                    </a:lnTo>
                    <a:lnTo>
                      <a:pt x="10545" y="3497"/>
                    </a:lnTo>
                    <a:lnTo>
                      <a:pt x="10573" y="3599"/>
                    </a:lnTo>
                    <a:lnTo>
                      <a:pt x="10697" y="3824"/>
                    </a:lnTo>
                    <a:lnTo>
                      <a:pt x="10817" y="3869"/>
                    </a:lnTo>
                    <a:lnTo>
                      <a:pt x="10903" y="4039"/>
                    </a:lnTo>
                    <a:lnTo>
                      <a:pt x="11097" y="4175"/>
                    </a:lnTo>
                    <a:lnTo>
                      <a:pt x="11100" y="4189"/>
                    </a:lnTo>
                    <a:lnTo>
                      <a:pt x="11062" y="4232"/>
                    </a:lnTo>
                    <a:lnTo>
                      <a:pt x="11097" y="4290"/>
                    </a:lnTo>
                    <a:lnTo>
                      <a:pt x="11134" y="4426"/>
                    </a:lnTo>
                    <a:lnTo>
                      <a:pt x="11258" y="4460"/>
                    </a:lnTo>
                    <a:lnTo>
                      <a:pt x="11313" y="4512"/>
                    </a:lnTo>
                    <a:lnTo>
                      <a:pt x="11537" y="4658"/>
                    </a:lnTo>
                    <a:lnTo>
                      <a:pt x="11613" y="4723"/>
                    </a:lnTo>
                    <a:lnTo>
                      <a:pt x="11663" y="4798"/>
                    </a:lnTo>
                    <a:lnTo>
                      <a:pt x="11680" y="4839"/>
                    </a:lnTo>
                    <a:lnTo>
                      <a:pt x="11658" y="4977"/>
                    </a:lnTo>
                    <a:lnTo>
                      <a:pt x="11764" y="5127"/>
                    </a:lnTo>
                    <a:lnTo>
                      <a:pt x="11788" y="5234"/>
                    </a:lnTo>
                    <a:lnTo>
                      <a:pt x="11781" y="5294"/>
                    </a:lnTo>
                    <a:lnTo>
                      <a:pt x="11711" y="5381"/>
                    </a:lnTo>
                    <a:lnTo>
                      <a:pt x="11715" y="5546"/>
                    </a:lnTo>
                    <a:lnTo>
                      <a:pt x="11824" y="5695"/>
                    </a:lnTo>
                    <a:lnTo>
                      <a:pt x="12016" y="5908"/>
                    </a:lnTo>
                    <a:lnTo>
                      <a:pt x="12063" y="6177"/>
                    </a:lnTo>
                    <a:lnTo>
                      <a:pt x="12135" y="6264"/>
                    </a:lnTo>
                    <a:lnTo>
                      <a:pt x="12147" y="6336"/>
                    </a:lnTo>
                    <a:lnTo>
                      <a:pt x="12184" y="6371"/>
                    </a:lnTo>
                    <a:lnTo>
                      <a:pt x="12207" y="6448"/>
                    </a:lnTo>
                    <a:lnTo>
                      <a:pt x="12243" y="6448"/>
                    </a:lnTo>
                    <a:lnTo>
                      <a:pt x="12348" y="6619"/>
                    </a:lnTo>
                    <a:lnTo>
                      <a:pt x="12423" y="6638"/>
                    </a:lnTo>
                    <a:lnTo>
                      <a:pt x="12480" y="6842"/>
                    </a:lnTo>
                    <a:lnTo>
                      <a:pt x="12935" y="7241"/>
                    </a:lnTo>
                    <a:lnTo>
                      <a:pt x="13158" y="7915"/>
                    </a:lnTo>
                    <a:lnTo>
                      <a:pt x="15429" y="8331"/>
                    </a:lnTo>
                    <a:lnTo>
                      <a:pt x="15576" y="8167"/>
                    </a:lnTo>
                    <a:lnTo>
                      <a:pt x="15957" y="8740"/>
                    </a:lnTo>
                    <a:lnTo>
                      <a:pt x="15424" y="10363"/>
                    </a:lnTo>
                    <a:lnTo>
                      <a:pt x="13158" y="11166"/>
                    </a:lnTo>
                    <a:lnTo>
                      <a:pt x="11049" y="11512"/>
                    </a:lnTo>
                    <a:lnTo>
                      <a:pt x="10746" y="11729"/>
                    </a:lnTo>
                    <a:lnTo>
                      <a:pt x="10244" y="11935"/>
                    </a:lnTo>
                    <a:lnTo>
                      <a:pt x="9691" y="12918"/>
                    </a:lnTo>
                    <a:lnTo>
                      <a:pt x="9503" y="13060"/>
                    </a:lnTo>
                    <a:lnTo>
                      <a:pt x="9370" y="13076"/>
                    </a:lnTo>
                    <a:lnTo>
                      <a:pt x="9104" y="12745"/>
                    </a:lnTo>
                    <a:lnTo>
                      <a:pt x="8174" y="12657"/>
                    </a:lnTo>
                    <a:lnTo>
                      <a:pt x="8036" y="12551"/>
                    </a:lnTo>
                    <a:lnTo>
                      <a:pt x="7547" y="12502"/>
                    </a:lnTo>
                    <a:lnTo>
                      <a:pt x="7168" y="12457"/>
                    </a:lnTo>
                    <a:lnTo>
                      <a:pt x="6859" y="12543"/>
                    </a:lnTo>
                    <a:lnTo>
                      <a:pt x="6711" y="12286"/>
                    </a:lnTo>
                    <a:lnTo>
                      <a:pt x="6580" y="12452"/>
                    </a:lnTo>
                    <a:lnTo>
                      <a:pt x="6570" y="12466"/>
                    </a:lnTo>
                    <a:lnTo>
                      <a:pt x="6560" y="12481"/>
                    </a:lnTo>
                    <a:lnTo>
                      <a:pt x="6551" y="12499"/>
                    </a:lnTo>
                    <a:lnTo>
                      <a:pt x="6542" y="12517"/>
                    </a:lnTo>
                    <a:lnTo>
                      <a:pt x="6524" y="12554"/>
                    </a:lnTo>
                    <a:lnTo>
                      <a:pt x="6507" y="12592"/>
                    </a:lnTo>
                    <a:lnTo>
                      <a:pt x="6492" y="12625"/>
                    </a:lnTo>
                    <a:lnTo>
                      <a:pt x="6480" y="12652"/>
                    </a:lnTo>
                    <a:lnTo>
                      <a:pt x="6474" y="12661"/>
                    </a:lnTo>
                    <a:lnTo>
                      <a:pt x="6468" y="12668"/>
                    </a:lnTo>
                    <a:lnTo>
                      <a:pt x="6466" y="12670"/>
                    </a:lnTo>
                    <a:lnTo>
                      <a:pt x="6464" y="12671"/>
                    </a:lnTo>
                    <a:lnTo>
                      <a:pt x="6461" y="12671"/>
                    </a:lnTo>
                    <a:lnTo>
                      <a:pt x="6460" y="12670"/>
                    </a:lnTo>
                    <a:lnTo>
                      <a:pt x="6452" y="12667"/>
                    </a:lnTo>
                    <a:lnTo>
                      <a:pt x="6447" y="12665"/>
                    </a:lnTo>
                    <a:lnTo>
                      <a:pt x="6442" y="12664"/>
                    </a:lnTo>
                    <a:lnTo>
                      <a:pt x="6439" y="12665"/>
                    </a:lnTo>
                    <a:lnTo>
                      <a:pt x="6436" y="12666"/>
                    </a:lnTo>
                    <a:lnTo>
                      <a:pt x="6435" y="12669"/>
                    </a:lnTo>
                    <a:lnTo>
                      <a:pt x="6434" y="12672"/>
                    </a:lnTo>
                    <a:lnTo>
                      <a:pt x="6434" y="12676"/>
                    </a:lnTo>
                    <a:lnTo>
                      <a:pt x="6437" y="12688"/>
                    </a:lnTo>
                    <a:lnTo>
                      <a:pt x="6442" y="12702"/>
                    </a:lnTo>
                    <a:lnTo>
                      <a:pt x="6449" y="12718"/>
                    </a:lnTo>
                    <a:lnTo>
                      <a:pt x="6457" y="12735"/>
                    </a:lnTo>
                    <a:lnTo>
                      <a:pt x="6474" y="12773"/>
                    </a:lnTo>
                    <a:lnTo>
                      <a:pt x="6488" y="12807"/>
                    </a:lnTo>
                    <a:lnTo>
                      <a:pt x="6493" y="12822"/>
                    </a:lnTo>
                    <a:lnTo>
                      <a:pt x="6495" y="12835"/>
                    </a:lnTo>
                    <a:lnTo>
                      <a:pt x="6495" y="12841"/>
                    </a:lnTo>
                    <a:lnTo>
                      <a:pt x="6495" y="12845"/>
                    </a:lnTo>
                    <a:lnTo>
                      <a:pt x="6493" y="12849"/>
                    </a:lnTo>
                    <a:lnTo>
                      <a:pt x="6490" y="12851"/>
                    </a:lnTo>
                    <a:lnTo>
                      <a:pt x="6442" y="13138"/>
                    </a:lnTo>
                    <a:lnTo>
                      <a:pt x="6289" y="13180"/>
                    </a:lnTo>
                    <a:lnTo>
                      <a:pt x="6127" y="13229"/>
                    </a:lnTo>
                    <a:lnTo>
                      <a:pt x="6092" y="13137"/>
                    </a:lnTo>
                    <a:lnTo>
                      <a:pt x="6092" y="13002"/>
                    </a:lnTo>
                    <a:lnTo>
                      <a:pt x="5928" y="12707"/>
                    </a:lnTo>
                    <a:lnTo>
                      <a:pt x="5877" y="12675"/>
                    </a:lnTo>
                    <a:lnTo>
                      <a:pt x="5820" y="12590"/>
                    </a:lnTo>
                    <a:lnTo>
                      <a:pt x="5760" y="12346"/>
                    </a:lnTo>
                    <a:lnTo>
                      <a:pt x="5511" y="12104"/>
                    </a:lnTo>
                    <a:lnTo>
                      <a:pt x="5396" y="12043"/>
                    </a:lnTo>
                    <a:lnTo>
                      <a:pt x="5329" y="11966"/>
                    </a:lnTo>
                    <a:lnTo>
                      <a:pt x="5175" y="11749"/>
                    </a:lnTo>
                    <a:lnTo>
                      <a:pt x="5026" y="11439"/>
                    </a:lnTo>
                    <a:lnTo>
                      <a:pt x="4967" y="11398"/>
                    </a:lnTo>
                    <a:lnTo>
                      <a:pt x="4943" y="11357"/>
                    </a:lnTo>
                    <a:lnTo>
                      <a:pt x="4900" y="11197"/>
                    </a:lnTo>
                    <a:lnTo>
                      <a:pt x="4893" y="11035"/>
                    </a:lnTo>
                    <a:lnTo>
                      <a:pt x="4842" y="10911"/>
                    </a:lnTo>
                    <a:lnTo>
                      <a:pt x="4758" y="10766"/>
                    </a:lnTo>
                    <a:lnTo>
                      <a:pt x="4661" y="10672"/>
                    </a:lnTo>
                    <a:lnTo>
                      <a:pt x="4617" y="10581"/>
                    </a:lnTo>
                    <a:lnTo>
                      <a:pt x="4559" y="10532"/>
                    </a:lnTo>
                    <a:lnTo>
                      <a:pt x="4443" y="10363"/>
                    </a:lnTo>
                    <a:lnTo>
                      <a:pt x="4361" y="10288"/>
                    </a:lnTo>
                    <a:lnTo>
                      <a:pt x="4157" y="10146"/>
                    </a:lnTo>
                    <a:lnTo>
                      <a:pt x="4050" y="10087"/>
                    </a:lnTo>
                    <a:lnTo>
                      <a:pt x="4015" y="10102"/>
                    </a:lnTo>
                    <a:lnTo>
                      <a:pt x="3932" y="10071"/>
                    </a:lnTo>
                    <a:lnTo>
                      <a:pt x="3740" y="9952"/>
                    </a:lnTo>
                    <a:lnTo>
                      <a:pt x="3642" y="9870"/>
                    </a:lnTo>
                    <a:lnTo>
                      <a:pt x="3582" y="9793"/>
                    </a:lnTo>
                    <a:lnTo>
                      <a:pt x="3491" y="9608"/>
                    </a:lnTo>
                    <a:lnTo>
                      <a:pt x="3451" y="9466"/>
                    </a:lnTo>
                    <a:lnTo>
                      <a:pt x="3359" y="8893"/>
                    </a:lnTo>
                    <a:lnTo>
                      <a:pt x="3309" y="8803"/>
                    </a:lnTo>
                    <a:lnTo>
                      <a:pt x="3299" y="8728"/>
                    </a:lnTo>
                    <a:lnTo>
                      <a:pt x="3333" y="8694"/>
                    </a:lnTo>
                    <a:lnTo>
                      <a:pt x="3366" y="8593"/>
                    </a:lnTo>
                    <a:lnTo>
                      <a:pt x="3383" y="8406"/>
                    </a:lnTo>
                    <a:lnTo>
                      <a:pt x="3326" y="8203"/>
                    </a:lnTo>
                    <a:lnTo>
                      <a:pt x="3283" y="8114"/>
                    </a:lnTo>
                    <a:lnTo>
                      <a:pt x="3225" y="8044"/>
                    </a:lnTo>
                    <a:lnTo>
                      <a:pt x="3174" y="7927"/>
                    </a:lnTo>
                    <a:lnTo>
                      <a:pt x="3141" y="7785"/>
                    </a:lnTo>
                    <a:lnTo>
                      <a:pt x="3091" y="7700"/>
                    </a:lnTo>
                    <a:lnTo>
                      <a:pt x="3034" y="7550"/>
                    </a:lnTo>
                    <a:lnTo>
                      <a:pt x="2859" y="7241"/>
                    </a:lnTo>
                    <a:lnTo>
                      <a:pt x="2650" y="7038"/>
                    </a:lnTo>
                    <a:lnTo>
                      <a:pt x="2518" y="6946"/>
                    </a:lnTo>
                    <a:lnTo>
                      <a:pt x="2492" y="6909"/>
                    </a:lnTo>
                    <a:lnTo>
                      <a:pt x="2451" y="6902"/>
                    </a:lnTo>
                    <a:lnTo>
                      <a:pt x="2435" y="6861"/>
                    </a:lnTo>
                    <a:lnTo>
                      <a:pt x="2326" y="6803"/>
                    </a:lnTo>
                    <a:lnTo>
                      <a:pt x="2243" y="6803"/>
                    </a:lnTo>
                    <a:lnTo>
                      <a:pt x="2193" y="6818"/>
                    </a:lnTo>
                    <a:lnTo>
                      <a:pt x="2135" y="6791"/>
                    </a:lnTo>
                    <a:lnTo>
                      <a:pt x="2108" y="6692"/>
                    </a:lnTo>
                    <a:lnTo>
                      <a:pt x="2042" y="6580"/>
                    </a:lnTo>
                    <a:lnTo>
                      <a:pt x="1949" y="6472"/>
                    </a:lnTo>
                    <a:lnTo>
                      <a:pt x="1949" y="6336"/>
                    </a:lnTo>
                    <a:lnTo>
                      <a:pt x="1965" y="6312"/>
                    </a:lnTo>
                    <a:lnTo>
                      <a:pt x="1833" y="5901"/>
                    </a:lnTo>
                    <a:lnTo>
                      <a:pt x="1757" y="5789"/>
                    </a:lnTo>
                    <a:lnTo>
                      <a:pt x="1665" y="5616"/>
                    </a:lnTo>
                    <a:lnTo>
                      <a:pt x="1549" y="5562"/>
                    </a:lnTo>
                    <a:lnTo>
                      <a:pt x="1507" y="5504"/>
                    </a:lnTo>
                    <a:lnTo>
                      <a:pt x="1483" y="5405"/>
                    </a:lnTo>
                    <a:lnTo>
                      <a:pt x="1326" y="5202"/>
                    </a:lnTo>
                    <a:lnTo>
                      <a:pt x="1198" y="4866"/>
                    </a:lnTo>
                    <a:lnTo>
                      <a:pt x="1117" y="4757"/>
                    </a:lnTo>
                    <a:lnTo>
                      <a:pt x="1016" y="4682"/>
                    </a:lnTo>
                    <a:lnTo>
                      <a:pt x="841" y="4447"/>
                    </a:lnTo>
                    <a:lnTo>
                      <a:pt x="824" y="4372"/>
                    </a:lnTo>
                    <a:lnTo>
                      <a:pt x="724" y="4245"/>
                    </a:lnTo>
                    <a:lnTo>
                      <a:pt x="625" y="4019"/>
                    </a:lnTo>
                    <a:lnTo>
                      <a:pt x="434" y="3656"/>
                    </a:lnTo>
                    <a:lnTo>
                      <a:pt x="357" y="3599"/>
                    </a:lnTo>
                    <a:lnTo>
                      <a:pt x="242" y="3599"/>
                    </a:lnTo>
                    <a:lnTo>
                      <a:pt x="125" y="3581"/>
                    </a:lnTo>
                    <a:lnTo>
                      <a:pt x="101" y="3565"/>
                    </a:lnTo>
                    <a:lnTo>
                      <a:pt x="34" y="3581"/>
                    </a:lnTo>
                    <a:lnTo>
                      <a:pt x="0" y="3649"/>
                    </a:lnTo>
                    <a:lnTo>
                      <a:pt x="159" y="3246"/>
                    </a:lnTo>
                    <a:lnTo>
                      <a:pt x="168" y="2943"/>
                    </a:lnTo>
                    <a:lnTo>
                      <a:pt x="192" y="2825"/>
                    </a:lnTo>
                    <a:lnTo>
                      <a:pt x="249" y="2682"/>
                    </a:lnTo>
                    <a:lnTo>
                      <a:pt x="242" y="2477"/>
                    </a:lnTo>
                    <a:lnTo>
                      <a:pt x="276" y="2595"/>
                    </a:lnTo>
                    <a:lnTo>
                      <a:pt x="1117" y="2702"/>
                    </a:lnTo>
                    <a:lnTo>
                      <a:pt x="1352" y="2467"/>
                    </a:lnTo>
                    <a:lnTo>
                      <a:pt x="1366" y="2419"/>
                    </a:lnTo>
                    <a:lnTo>
                      <a:pt x="1567" y="2061"/>
                    </a:lnTo>
                    <a:lnTo>
                      <a:pt x="2145" y="1974"/>
                    </a:lnTo>
                    <a:lnTo>
                      <a:pt x="2171" y="1850"/>
                    </a:lnTo>
                    <a:lnTo>
                      <a:pt x="2255" y="1618"/>
                    </a:lnTo>
                    <a:lnTo>
                      <a:pt x="2560" y="1448"/>
                    </a:lnTo>
                    <a:lnTo>
                      <a:pt x="2569" y="1429"/>
                    </a:lnTo>
                    <a:lnTo>
                      <a:pt x="1840" y="685"/>
                    </a:lnTo>
                    <a:lnTo>
                      <a:pt x="1731" y="590"/>
                    </a:lnTo>
                    <a:lnTo>
                      <a:pt x="2281" y="464"/>
                    </a:lnTo>
                    <a:lnTo>
                      <a:pt x="3197" y="281"/>
                    </a:lnTo>
                    <a:lnTo>
                      <a:pt x="3424" y="0"/>
                    </a:lnTo>
                    <a:lnTo>
                      <a:pt x="4576" y="321"/>
                    </a:lnTo>
                    <a:lnTo>
                      <a:pt x="5434" y="970"/>
                    </a:lnTo>
                    <a:lnTo>
                      <a:pt x="6203" y="1265"/>
                    </a:lnTo>
                    <a:lnTo>
                      <a:pt x="6284" y="1324"/>
                    </a:lnTo>
                    <a:lnTo>
                      <a:pt x="6395" y="1591"/>
                    </a:lnTo>
                    <a:lnTo>
                      <a:pt x="6793" y="1625"/>
                    </a:lnTo>
                    <a:lnTo>
                      <a:pt x="6826" y="1659"/>
                    </a:lnTo>
                    <a:lnTo>
                      <a:pt x="6826" y="2203"/>
                    </a:lnTo>
                    <a:lnTo>
                      <a:pt x="6859" y="2247"/>
                    </a:lnTo>
                    <a:lnTo>
                      <a:pt x="7719" y="2641"/>
                    </a:lnTo>
                    <a:lnTo>
                      <a:pt x="9071" y="272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71"/>
              <p:cNvSpPr/>
              <p:nvPr/>
            </p:nvSpPr>
            <p:spPr>
              <a:xfrm>
                <a:off x="2984" y="2276"/>
                <a:ext cx="118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5675" h="9942" extrusionOk="0">
                    <a:moveTo>
                      <a:pt x="15675" y="3780"/>
                    </a:moveTo>
                    <a:lnTo>
                      <a:pt x="15169" y="3985"/>
                    </a:lnTo>
                    <a:lnTo>
                      <a:pt x="14868" y="4199"/>
                    </a:lnTo>
                    <a:lnTo>
                      <a:pt x="14648" y="4443"/>
                    </a:lnTo>
                    <a:lnTo>
                      <a:pt x="14447" y="4864"/>
                    </a:lnTo>
                    <a:lnTo>
                      <a:pt x="14514" y="5031"/>
                    </a:lnTo>
                    <a:lnTo>
                      <a:pt x="14543" y="5260"/>
                    </a:lnTo>
                    <a:lnTo>
                      <a:pt x="14538" y="5308"/>
                    </a:lnTo>
                    <a:lnTo>
                      <a:pt x="14466" y="5374"/>
                    </a:lnTo>
                    <a:lnTo>
                      <a:pt x="14385" y="5418"/>
                    </a:lnTo>
                    <a:lnTo>
                      <a:pt x="14190" y="5385"/>
                    </a:lnTo>
                    <a:lnTo>
                      <a:pt x="14027" y="5466"/>
                    </a:lnTo>
                    <a:lnTo>
                      <a:pt x="13627" y="5576"/>
                    </a:lnTo>
                    <a:lnTo>
                      <a:pt x="13364" y="5843"/>
                    </a:lnTo>
                    <a:lnTo>
                      <a:pt x="13073" y="5967"/>
                    </a:lnTo>
                    <a:lnTo>
                      <a:pt x="12652" y="6020"/>
                    </a:lnTo>
                    <a:lnTo>
                      <a:pt x="12404" y="6082"/>
                    </a:lnTo>
                    <a:lnTo>
                      <a:pt x="12036" y="6264"/>
                    </a:lnTo>
                    <a:lnTo>
                      <a:pt x="11764" y="6336"/>
                    </a:lnTo>
                    <a:lnTo>
                      <a:pt x="11211" y="6574"/>
                    </a:lnTo>
                    <a:lnTo>
                      <a:pt x="10929" y="6593"/>
                    </a:lnTo>
                    <a:lnTo>
                      <a:pt x="10470" y="6679"/>
                    </a:lnTo>
                    <a:lnTo>
                      <a:pt x="9988" y="6908"/>
                    </a:lnTo>
                    <a:lnTo>
                      <a:pt x="9740" y="7051"/>
                    </a:lnTo>
                    <a:lnTo>
                      <a:pt x="9645" y="7262"/>
                    </a:lnTo>
                    <a:lnTo>
                      <a:pt x="9521" y="7448"/>
                    </a:lnTo>
                    <a:lnTo>
                      <a:pt x="9205" y="7739"/>
                    </a:lnTo>
                    <a:lnTo>
                      <a:pt x="9072" y="7825"/>
                    </a:lnTo>
                    <a:lnTo>
                      <a:pt x="9020" y="7897"/>
                    </a:lnTo>
                    <a:lnTo>
                      <a:pt x="8905" y="7936"/>
                    </a:lnTo>
                    <a:lnTo>
                      <a:pt x="8198" y="7906"/>
                    </a:lnTo>
                    <a:lnTo>
                      <a:pt x="7845" y="7951"/>
                    </a:lnTo>
                    <a:lnTo>
                      <a:pt x="7539" y="8146"/>
                    </a:lnTo>
                    <a:lnTo>
                      <a:pt x="7391" y="8347"/>
                    </a:lnTo>
                    <a:lnTo>
                      <a:pt x="6962" y="8585"/>
                    </a:lnTo>
                    <a:lnTo>
                      <a:pt x="6784" y="8623"/>
                    </a:lnTo>
                    <a:lnTo>
                      <a:pt x="6259" y="8776"/>
                    </a:lnTo>
                    <a:lnTo>
                      <a:pt x="5978" y="8801"/>
                    </a:lnTo>
                    <a:lnTo>
                      <a:pt x="5672" y="8733"/>
                    </a:lnTo>
                    <a:lnTo>
                      <a:pt x="5353" y="8786"/>
                    </a:lnTo>
                    <a:lnTo>
                      <a:pt x="5109" y="8762"/>
                    </a:lnTo>
                    <a:lnTo>
                      <a:pt x="4779" y="8801"/>
                    </a:lnTo>
                    <a:lnTo>
                      <a:pt x="4497" y="8977"/>
                    </a:lnTo>
                    <a:lnTo>
                      <a:pt x="4292" y="9321"/>
                    </a:lnTo>
                    <a:lnTo>
                      <a:pt x="3686" y="9598"/>
                    </a:lnTo>
                    <a:lnTo>
                      <a:pt x="3405" y="9771"/>
                    </a:lnTo>
                    <a:lnTo>
                      <a:pt x="2769" y="9785"/>
                    </a:lnTo>
                    <a:lnTo>
                      <a:pt x="2368" y="9909"/>
                    </a:lnTo>
                    <a:lnTo>
                      <a:pt x="2149" y="9890"/>
                    </a:lnTo>
                    <a:lnTo>
                      <a:pt x="1934" y="9942"/>
                    </a:lnTo>
                    <a:lnTo>
                      <a:pt x="1652" y="9818"/>
                    </a:lnTo>
                    <a:lnTo>
                      <a:pt x="1309" y="9832"/>
                    </a:lnTo>
                    <a:lnTo>
                      <a:pt x="1180" y="9435"/>
                    </a:lnTo>
                    <a:lnTo>
                      <a:pt x="898" y="9087"/>
                    </a:lnTo>
                    <a:lnTo>
                      <a:pt x="898" y="8356"/>
                    </a:lnTo>
                    <a:lnTo>
                      <a:pt x="865" y="8108"/>
                    </a:lnTo>
                    <a:lnTo>
                      <a:pt x="716" y="7955"/>
                    </a:lnTo>
                    <a:lnTo>
                      <a:pt x="635" y="7758"/>
                    </a:lnTo>
                    <a:lnTo>
                      <a:pt x="535" y="7310"/>
                    </a:lnTo>
                    <a:lnTo>
                      <a:pt x="482" y="6794"/>
                    </a:lnTo>
                    <a:lnTo>
                      <a:pt x="401" y="6584"/>
                    </a:lnTo>
                    <a:lnTo>
                      <a:pt x="320" y="6450"/>
                    </a:lnTo>
                    <a:lnTo>
                      <a:pt x="320" y="6215"/>
                    </a:lnTo>
                    <a:lnTo>
                      <a:pt x="86" y="5886"/>
                    </a:lnTo>
                    <a:lnTo>
                      <a:pt x="0" y="5814"/>
                    </a:lnTo>
                    <a:lnTo>
                      <a:pt x="67" y="5752"/>
                    </a:lnTo>
                    <a:lnTo>
                      <a:pt x="134" y="5767"/>
                    </a:lnTo>
                    <a:lnTo>
                      <a:pt x="134" y="5666"/>
                    </a:lnTo>
                    <a:lnTo>
                      <a:pt x="86" y="5552"/>
                    </a:lnTo>
                    <a:lnTo>
                      <a:pt x="86" y="5303"/>
                    </a:lnTo>
                    <a:lnTo>
                      <a:pt x="34" y="5155"/>
                    </a:lnTo>
                    <a:lnTo>
                      <a:pt x="201" y="5007"/>
                    </a:lnTo>
                    <a:lnTo>
                      <a:pt x="234" y="4888"/>
                    </a:lnTo>
                    <a:lnTo>
                      <a:pt x="201" y="4438"/>
                    </a:lnTo>
                    <a:lnTo>
                      <a:pt x="153" y="4142"/>
                    </a:lnTo>
                    <a:lnTo>
                      <a:pt x="101" y="4075"/>
                    </a:lnTo>
                    <a:lnTo>
                      <a:pt x="710" y="3760"/>
                    </a:lnTo>
                    <a:lnTo>
                      <a:pt x="850" y="3308"/>
                    </a:lnTo>
                    <a:lnTo>
                      <a:pt x="853" y="3295"/>
                    </a:lnTo>
                    <a:lnTo>
                      <a:pt x="854" y="3283"/>
                    </a:lnTo>
                    <a:lnTo>
                      <a:pt x="854" y="3271"/>
                    </a:lnTo>
                    <a:lnTo>
                      <a:pt x="853" y="3258"/>
                    </a:lnTo>
                    <a:lnTo>
                      <a:pt x="850" y="3246"/>
                    </a:lnTo>
                    <a:lnTo>
                      <a:pt x="847" y="3234"/>
                    </a:lnTo>
                    <a:lnTo>
                      <a:pt x="843" y="3222"/>
                    </a:lnTo>
                    <a:lnTo>
                      <a:pt x="838" y="3209"/>
                    </a:lnTo>
                    <a:lnTo>
                      <a:pt x="825" y="3184"/>
                    </a:lnTo>
                    <a:lnTo>
                      <a:pt x="809" y="3159"/>
                    </a:lnTo>
                    <a:lnTo>
                      <a:pt x="793" y="3135"/>
                    </a:lnTo>
                    <a:lnTo>
                      <a:pt x="777" y="3110"/>
                    </a:lnTo>
                    <a:lnTo>
                      <a:pt x="761" y="3086"/>
                    </a:lnTo>
                    <a:lnTo>
                      <a:pt x="747" y="3061"/>
                    </a:lnTo>
                    <a:lnTo>
                      <a:pt x="741" y="3050"/>
                    </a:lnTo>
                    <a:lnTo>
                      <a:pt x="736" y="3038"/>
                    </a:lnTo>
                    <a:lnTo>
                      <a:pt x="731" y="3026"/>
                    </a:lnTo>
                    <a:lnTo>
                      <a:pt x="727" y="3014"/>
                    </a:lnTo>
                    <a:lnTo>
                      <a:pt x="724" y="3002"/>
                    </a:lnTo>
                    <a:lnTo>
                      <a:pt x="722" y="2991"/>
                    </a:lnTo>
                    <a:lnTo>
                      <a:pt x="722" y="2979"/>
                    </a:lnTo>
                    <a:lnTo>
                      <a:pt x="723" y="2967"/>
                    </a:lnTo>
                    <a:lnTo>
                      <a:pt x="725" y="2956"/>
                    </a:lnTo>
                    <a:lnTo>
                      <a:pt x="730" y="2945"/>
                    </a:lnTo>
                    <a:lnTo>
                      <a:pt x="735" y="2934"/>
                    </a:lnTo>
                    <a:lnTo>
                      <a:pt x="743" y="2922"/>
                    </a:lnTo>
                    <a:lnTo>
                      <a:pt x="1266" y="2241"/>
                    </a:lnTo>
                    <a:lnTo>
                      <a:pt x="1614" y="2657"/>
                    </a:lnTo>
                    <a:lnTo>
                      <a:pt x="2120" y="2602"/>
                    </a:lnTo>
                    <a:lnTo>
                      <a:pt x="3858" y="2689"/>
                    </a:lnTo>
                    <a:lnTo>
                      <a:pt x="4187" y="2967"/>
                    </a:lnTo>
                    <a:lnTo>
                      <a:pt x="6020" y="3083"/>
                    </a:lnTo>
                    <a:lnTo>
                      <a:pt x="6615" y="3737"/>
                    </a:lnTo>
                    <a:lnTo>
                      <a:pt x="6648" y="3723"/>
                    </a:lnTo>
                    <a:lnTo>
                      <a:pt x="6683" y="3710"/>
                    </a:lnTo>
                    <a:lnTo>
                      <a:pt x="6718" y="3700"/>
                    </a:lnTo>
                    <a:lnTo>
                      <a:pt x="6754" y="3690"/>
                    </a:lnTo>
                    <a:lnTo>
                      <a:pt x="6825" y="3671"/>
                    </a:lnTo>
                    <a:lnTo>
                      <a:pt x="6894" y="3652"/>
                    </a:lnTo>
                    <a:lnTo>
                      <a:pt x="6910" y="3648"/>
                    </a:lnTo>
                    <a:lnTo>
                      <a:pt x="6927" y="3642"/>
                    </a:lnTo>
                    <a:lnTo>
                      <a:pt x="6943" y="3637"/>
                    </a:lnTo>
                    <a:lnTo>
                      <a:pt x="6959" y="3630"/>
                    </a:lnTo>
                    <a:lnTo>
                      <a:pt x="6974" y="3624"/>
                    </a:lnTo>
                    <a:lnTo>
                      <a:pt x="6990" y="3616"/>
                    </a:lnTo>
                    <a:lnTo>
                      <a:pt x="7005" y="3609"/>
                    </a:lnTo>
                    <a:lnTo>
                      <a:pt x="7019" y="3600"/>
                    </a:lnTo>
                    <a:lnTo>
                      <a:pt x="7033" y="3591"/>
                    </a:lnTo>
                    <a:lnTo>
                      <a:pt x="7047" y="3582"/>
                    </a:lnTo>
                    <a:lnTo>
                      <a:pt x="7059" y="3571"/>
                    </a:lnTo>
                    <a:lnTo>
                      <a:pt x="7072" y="3559"/>
                    </a:lnTo>
                    <a:lnTo>
                      <a:pt x="7084" y="3547"/>
                    </a:lnTo>
                    <a:lnTo>
                      <a:pt x="7095" y="3534"/>
                    </a:lnTo>
                    <a:lnTo>
                      <a:pt x="7105" y="3519"/>
                    </a:lnTo>
                    <a:lnTo>
                      <a:pt x="7116" y="3504"/>
                    </a:lnTo>
                    <a:lnTo>
                      <a:pt x="8300" y="1543"/>
                    </a:lnTo>
                    <a:lnTo>
                      <a:pt x="9312" y="1068"/>
                    </a:lnTo>
                    <a:lnTo>
                      <a:pt x="9929" y="654"/>
                    </a:lnTo>
                    <a:lnTo>
                      <a:pt x="9962" y="638"/>
                    </a:lnTo>
                    <a:lnTo>
                      <a:pt x="10014" y="620"/>
                    </a:lnTo>
                    <a:lnTo>
                      <a:pt x="10082" y="602"/>
                    </a:lnTo>
                    <a:lnTo>
                      <a:pt x="10166" y="583"/>
                    </a:lnTo>
                    <a:lnTo>
                      <a:pt x="10264" y="564"/>
                    </a:lnTo>
                    <a:lnTo>
                      <a:pt x="10375" y="544"/>
                    </a:lnTo>
                    <a:lnTo>
                      <a:pt x="10498" y="524"/>
                    </a:lnTo>
                    <a:lnTo>
                      <a:pt x="10633" y="503"/>
                    </a:lnTo>
                    <a:lnTo>
                      <a:pt x="10777" y="483"/>
                    </a:lnTo>
                    <a:lnTo>
                      <a:pt x="10930" y="461"/>
                    </a:lnTo>
                    <a:lnTo>
                      <a:pt x="11090" y="440"/>
                    </a:lnTo>
                    <a:lnTo>
                      <a:pt x="11257" y="417"/>
                    </a:lnTo>
                    <a:lnTo>
                      <a:pt x="11603" y="373"/>
                    </a:lnTo>
                    <a:lnTo>
                      <a:pt x="11961" y="328"/>
                    </a:lnTo>
                    <a:lnTo>
                      <a:pt x="12321" y="284"/>
                    </a:lnTo>
                    <a:lnTo>
                      <a:pt x="12673" y="238"/>
                    </a:lnTo>
                    <a:lnTo>
                      <a:pt x="12844" y="217"/>
                    </a:lnTo>
                    <a:lnTo>
                      <a:pt x="13010" y="195"/>
                    </a:lnTo>
                    <a:lnTo>
                      <a:pt x="13168" y="174"/>
                    </a:lnTo>
                    <a:lnTo>
                      <a:pt x="13320" y="152"/>
                    </a:lnTo>
                    <a:lnTo>
                      <a:pt x="13462" y="131"/>
                    </a:lnTo>
                    <a:lnTo>
                      <a:pt x="13595" y="111"/>
                    </a:lnTo>
                    <a:lnTo>
                      <a:pt x="13716" y="91"/>
                    </a:lnTo>
                    <a:lnTo>
                      <a:pt x="13826" y="72"/>
                    </a:lnTo>
                    <a:lnTo>
                      <a:pt x="13921" y="53"/>
                    </a:lnTo>
                    <a:lnTo>
                      <a:pt x="14003" y="35"/>
                    </a:lnTo>
                    <a:lnTo>
                      <a:pt x="14069" y="17"/>
                    </a:lnTo>
                    <a:lnTo>
                      <a:pt x="14118" y="0"/>
                    </a:lnTo>
                    <a:lnTo>
                      <a:pt x="15675" y="378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71"/>
              <p:cNvSpPr/>
              <p:nvPr/>
            </p:nvSpPr>
            <p:spPr>
              <a:xfrm>
                <a:off x="3104" y="2214"/>
                <a:ext cx="3" cy="2"/>
              </a:xfrm>
              <a:custGeom>
                <a:avLst/>
                <a:gdLst/>
                <a:ahLst/>
                <a:cxnLst/>
                <a:rect l="l" t="t" r="r" b="b"/>
                <a:pathLst>
                  <a:path w="16" h="9" extrusionOk="0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1" name="Google Shape;651;p71"/>
              <p:cNvGrpSpPr/>
              <p:nvPr/>
            </p:nvGrpSpPr>
            <p:grpSpPr>
              <a:xfrm>
                <a:off x="3086" y="2189"/>
                <a:ext cx="85" cy="114"/>
                <a:chOff x="3086" y="2189"/>
                <a:chExt cx="85" cy="114"/>
              </a:xfrm>
            </p:grpSpPr>
            <p:sp>
              <p:nvSpPr>
                <p:cNvPr id="652" name="Google Shape;652;p71"/>
                <p:cNvSpPr/>
                <p:nvPr/>
              </p:nvSpPr>
              <p:spPr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40" extrusionOk="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3" name="Google Shape;653;p71"/>
                <p:cNvSpPr/>
                <p:nvPr/>
              </p:nvSpPr>
              <p:spPr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482" extrusionOk="0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4" name="Google Shape;654;p71"/>
              <p:cNvSpPr/>
              <p:nvPr/>
            </p:nvSpPr>
            <p:spPr>
              <a:xfrm>
                <a:off x="3069" y="2190"/>
                <a:ext cx="1" cy="3"/>
              </a:xfrm>
              <a:custGeom>
                <a:avLst/>
                <a:gdLst/>
                <a:ahLst/>
                <a:cxnLst/>
                <a:rect l="l" t="t" r="r" b="b"/>
                <a:pathLst>
                  <a:path w="8" h="19" extrusionOk="0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5" name="Google Shape;655;p71"/>
              <p:cNvGrpSpPr/>
              <p:nvPr/>
            </p:nvGrpSpPr>
            <p:grpSpPr>
              <a:xfrm>
                <a:off x="3000" y="2012"/>
                <a:ext cx="210" cy="192"/>
                <a:chOff x="3000" y="2012"/>
                <a:chExt cx="210" cy="192"/>
              </a:xfrm>
            </p:grpSpPr>
            <p:sp>
              <p:nvSpPr>
                <p:cNvPr id="656" name="Google Shape;656;p71"/>
                <p:cNvSpPr/>
                <p:nvPr/>
              </p:nvSpPr>
              <p:spPr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" h="26" extrusionOk="0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7" name="Google Shape;657;p71"/>
                <p:cNvSpPr/>
                <p:nvPr/>
              </p:nvSpPr>
              <p:spPr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9" h="961" extrusionOk="0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8" name="Google Shape;658;p71"/>
              <p:cNvSpPr/>
              <p:nvPr/>
            </p:nvSpPr>
            <p:spPr>
              <a:xfrm>
                <a:off x="2941" y="2045"/>
                <a:ext cx="107" cy="11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548" extrusionOk="0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71"/>
              <p:cNvSpPr/>
              <p:nvPr/>
            </p:nvSpPr>
            <p:spPr>
              <a:xfrm>
                <a:off x="3072" y="2191"/>
                <a:ext cx="9" cy="20"/>
              </a:xfrm>
              <a:custGeom>
                <a:avLst/>
                <a:gdLst/>
                <a:ahLst/>
                <a:cxnLst/>
                <a:rect l="l" t="t" r="r" b="b"/>
                <a:pathLst>
                  <a:path w="45" h="98" extrusionOk="0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71"/>
              <p:cNvSpPr/>
              <p:nvPr/>
            </p:nvSpPr>
            <p:spPr>
              <a:xfrm>
                <a:off x="3075" y="2192"/>
                <a:ext cx="58" cy="43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15" extrusionOk="0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1" name="Google Shape;661;p71"/>
              <p:cNvGrpSpPr/>
              <p:nvPr/>
            </p:nvGrpSpPr>
            <p:grpSpPr>
              <a:xfrm>
                <a:off x="2802" y="1979"/>
                <a:ext cx="205" cy="88"/>
                <a:chOff x="2802" y="1979"/>
                <a:chExt cx="205" cy="88"/>
              </a:xfrm>
            </p:grpSpPr>
            <p:sp>
              <p:nvSpPr>
                <p:cNvPr id="662" name="Google Shape;662;p71"/>
                <p:cNvSpPr/>
                <p:nvPr/>
              </p:nvSpPr>
              <p:spPr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" h="439" extrusionOk="0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p71"/>
                <p:cNvSpPr/>
                <p:nvPr/>
              </p:nvSpPr>
              <p:spPr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140" extrusionOk="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64" name="Google Shape;664;p71"/>
              <p:cNvSpPr/>
              <p:nvPr/>
            </p:nvSpPr>
            <p:spPr>
              <a:xfrm>
                <a:off x="2898" y="2100"/>
                <a:ext cx="47" cy="54"/>
              </a:xfrm>
              <a:custGeom>
                <a:avLst/>
                <a:gdLst/>
                <a:ahLst/>
                <a:cxnLst/>
                <a:rect l="l" t="t" r="r" b="b"/>
                <a:pathLst>
                  <a:path w="231" h="269" extrusionOk="0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71"/>
              <p:cNvSpPr/>
              <p:nvPr/>
            </p:nvSpPr>
            <p:spPr>
              <a:xfrm>
                <a:off x="2905" y="2047"/>
                <a:ext cx="77" cy="67"/>
              </a:xfrm>
              <a:custGeom>
                <a:avLst/>
                <a:gdLst/>
                <a:ahLst/>
                <a:cxnLst/>
                <a:rect l="l" t="t" r="r" b="b"/>
                <a:pathLst>
                  <a:path w="387" h="337" extrusionOk="0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71"/>
              <p:cNvSpPr/>
              <p:nvPr/>
            </p:nvSpPr>
            <p:spPr>
              <a:xfrm>
                <a:off x="2871" y="2069"/>
                <a:ext cx="2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75" extrusionOk="0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7" name="Google Shape;667;p71"/>
            <p:cNvSpPr/>
            <p:nvPr/>
          </p:nvSpPr>
          <p:spPr>
            <a:xfrm>
              <a:off x="3041226" y="2767644"/>
              <a:ext cx="44681" cy="50507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1"/>
            <p:cNvSpPr/>
            <p:nvPr/>
          </p:nvSpPr>
          <p:spPr>
            <a:xfrm>
              <a:off x="3085907" y="2429971"/>
              <a:ext cx="586105" cy="343446"/>
            </a:xfrm>
            <a:custGeom>
              <a:avLst/>
              <a:gdLst/>
              <a:ahLst/>
              <a:cxnLst/>
              <a:rect l="l" t="t" r="r" b="b"/>
              <a:pathLst>
                <a:path w="2230" h="1190" extrusionOk="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1"/>
            <p:cNvSpPr/>
            <p:nvPr/>
          </p:nvSpPr>
          <p:spPr>
            <a:xfrm>
              <a:off x="2989976" y="2720023"/>
              <a:ext cx="97246" cy="51950"/>
            </a:xfrm>
            <a:custGeom>
              <a:avLst/>
              <a:gdLst/>
              <a:ahLst/>
              <a:cxnLst/>
              <a:rect l="l" t="t" r="r" b="b"/>
              <a:pathLst>
                <a:path w="368" h="182" extrusionOk="0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1"/>
            <p:cNvSpPr/>
            <p:nvPr/>
          </p:nvSpPr>
          <p:spPr>
            <a:xfrm>
              <a:off x="3222577" y="2675289"/>
              <a:ext cx="247058" cy="176053"/>
            </a:xfrm>
            <a:custGeom>
              <a:avLst/>
              <a:gdLst/>
              <a:ahLst/>
              <a:cxnLst/>
              <a:rect l="l" t="t" r="r" b="b"/>
              <a:pathLst>
                <a:path w="940" h="612" extrusionOk="0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1"/>
            <p:cNvSpPr/>
            <p:nvPr/>
          </p:nvSpPr>
          <p:spPr>
            <a:xfrm>
              <a:off x="3171326" y="2735897"/>
              <a:ext cx="205005" cy="155849"/>
            </a:xfrm>
            <a:custGeom>
              <a:avLst/>
              <a:gdLst/>
              <a:ahLst/>
              <a:cxnLst/>
              <a:rect l="l" t="t" r="r" b="b"/>
              <a:pathLst>
                <a:path w="778" h="536" extrusionOk="0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2" name="Google Shape;672;p71"/>
            <p:cNvGrpSpPr/>
            <p:nvPr/>
          </p:nvGrpSpPr>
          <p:grpSpPr>
            <a:xfrm>
              <a:off x="3060939" y="2756140"/>
              <a:ext cx="79900" cy="70711"/>
              <a:chOff x="3007" y="1982"/>
              <a:chExt cx="61" cy="49"/>
            </a:xfrm>
          </p:grpSpPr>
          <p:sp>
            <p:nvSpPr>
              <p:cNvPr id="673" name="Google Shape;673;p71"/>
              <p:cNvSpPr/>
              <p:nvPr/>
            </p:nvSpPr>
            <p:spPr>
              <a:xfrm>
                <a:off x="3007" y="2013"/>
                <a:ext cx="13" cy="12"/>
              </a:xfrm>
              <a:custGeom>
                <a:avLst/>
                <a:gdLst/>
                <a:ahLst/>
                <a:cxnLst/>
                <a:rect l="l" t="t" r="r" b="b"/>
                <a:pathLst>
                  <a:path w="65" h="59" extrusionOk="0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71"/>
              <p:cNvSpPr/>
              <p:nvPr/>
            </p:nvSpPr>
            <p:spPr>
              <a:xfrm>
                <a:off x="3009" y="1982"/>
                <a:ext cx="59" cy="49"/>
              </a:xfrm>
              <a:custGeom>
                <a:avLst/>
                <a:gdLst/>
                <a:ahLst/>
                <a:cxnLst/>
                <a:rect l="l" t="t" r="r" b="b"/>
                <a:pathLst>
                  <a:path w="294" h="245" extrusionOk="0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75" name="Google Shape;675;p71"/>
            <p:cNvSpPr/>
            <p:nvPr/>
          </p:nvSpPr>
          <p:spPr>
            <a:xfrm>
              <a:off x="2062199" y="2064879"/>
              <a:ext cx="157697" cy="118330"/>
            </a:xfrm>
            <a:custGeom>
              <a:avLst/>
              <a:gdLst/>
              <a:ahLst/>
              <a:cxnLst/>
              <a:rect l="l" t="t" r="r" b="b"/>
              <a:pathLst>
                <a:path w="603" h="409" extrusionOk="0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6" name="Google Shape;676;p71"/>
            <p:cNvGrpSpPr/>
            <p:nvPr/>
          </p:nvGrpSpPr>
          <p:grpSpPr>
            <a:xfrm>
              <a:off x="2569438" y="1281302"/>
              <a:ext cx="238120" cy="270428"/>
              <a:chOff x="3202" y="1036"/>
              <a:chExt cx="181" cy="187"/>
            </a:xfrm>
          </p:grpSpPr>
          <p:sp>
            <p:nvSpPr>
              <p:cNvPr id="677" name="Google Shape;677;p71"/>
              <p:cNvSpPr/>
              <p:nvPr/>
            </p:nvSpPr>
            <p:spPr>
              <a:xfrm>
                <a:off x="3202" y="1036"/>
                <a:ext cx="118" cy="187"/>
              </a:xfrm>
              <a:custGeom>
                <a:avLst/>
                <a:gdLst/>
                <a:ahLst/>
                <a:cxnLst/>
                <a:rect l="l" t="t" r="r" b="b"/>
                <a:pathLst>
                  <a:path w="591" h="937" extrusionOk="0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71"/>
              <p:cNvSpPr/>
              <p:nvPr/>
            </p:nvSpPr>
            <p:spPr>
              <a:xfrm>
                <a:off x="3306" y="1118"/>
                <a:ext cx="25" cy="23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17" extrusionOk="0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71"/>
              <p:cNvSpPr/>
              <p:nvPr/>
            </p:nvSpPr>
            <p:spPr>
              <a:xfrm>
                <a:off x="3340" y="1146"/>
                <a:ext cx="1" cy="1"/>
              </a:xfrm>
              <a:custGeom>
                <a:avLst/>
                <a:gdLst/>
                <a:ahLst/>
                <a:cxnLst/>
                <a:rect l="l" t="t" r="r" b="b"/>
                <a:pathLst>
                  <a:path w="1" h="2" extrusionOk="0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71"/>
              <p:cNvSpPr/>
              <p:nvPr/>
            </p:nvSpPr>
            <p:spPr>
              <a:xfrm>
                <a:off x="3340" y="1147"/>
                <a:ext cx="0" cy="1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71"/>
              <p:cNvSpPr/>
              <p:nvPr/>
            </p:nvSpPr>
            <p:spPr>
              <a:xfrm>
                <a:off x="3313" y="1136"/>
                <a:ext cx="45" cy="54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68" extrusionOk="0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71"/>
              <p:cNvSpPr/>
              <p:nvPr/>
            </p:nvSpPr>
            <p:spPr>
              <a:xfrm>
                <a:off x="3284" y="1036"/>
                <a:ext cx="99" cy="52"/>
              </a:xfrm>
              <a:custGeom>
                <a:avLst/>
                <a:gdLst/>
                <a:ahLst/>
                <a:cxnLst/>
                <a:rect l="l" t="t" r="r" b="b"/>
                <a:pathLst>
                  <a:path w="496" h="260" extrusionOk="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3" name="Google Shape;683;p71"/>
            <p:cNvSpPr/>
            <p:nvPr/>
          </p:nvSpPr>
          <p:spPr>
            <a:xfrm>
              <a:off x="1780975" y="2297208"/>
              <a:ext cx="5257" cy="5772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1"/>
            <p:cNvSpPr/>
            <p:nvPr/>
          </p:nvSpPr>
          <p:spPr>
            <a:xfrm>
              <a:off x="2060885" y="1773383"/>
              <a:ext cx="38110" cy="40405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1"/>
            <p:cNvSpPr/>
            <p:nvPr/>
          </p:nvSpPr>
          <p:spPr>
            <a:xfrm>
              <a:off x="2010948" y="1867180"/>
              <a:ext cx="38110" cy="28861"/>
            </a:xfrm>
            <a:custGeom>
              <a:avLst/>
              <a:gdLst/>
              <a:ahLst/>
              <a:cxnLst/>
              <a:rect l="l" t="t" r="r" b="b"/>
              <a:pathLst>
                <a:path w="146" h="102" extrusionOk="0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1"/>
            <p:cNvSpPr/>
            <p:nvPr/>
          </p:nvSpPr>
          <p:spPr>
            <a:xfrm>
              <a:off x="1782289" y="2292880"/>
              <a:ext cx="11828" cy="4330"/>
            </a:xfrm>
            <a:custGeom>
              <a:avLst/>
              <a:gdLst/>
              <a:ahLst/>
              <a:cxnLst/>
              <a:rect l="l" t="t" r="r" b="b"/>
              <a:pathLst>
                <a:path w="44" h="15" extrusionOk="0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1"/>
            <p:cNvSpPr/>
            <p:nvPr/>
          </p:nvSpPr>
          <p:spPr>
            <a:xfrm>
              <a:off x="1364394" y="1281302"/>
              <a:ext cx="797681" cy="1013021"/>
            </a:xfrm>
            <a:custGeom>
              <a:avLst/>
              <a:gdLst/>
              <a:ahLst/>
              <a:cxnLst/>
              <a:rect l="l" t="t" r="r" b="b"/>
              <a:pathLst>
                <a:path w="3035" h="3510" extrusionOk="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1"/>
            <p:cNvSpPr/>
            <p:nvPr/>
          </p:nvSpPr>
          <p:spPr>
            <a:xfrm>
              <a:off x="1624592" y="1901813"/>
              <a:ext cx="43367" cy="47621"/>
            </a:xfrm>
            <a:custGeom>
              <a:avLst/>
              <a:gdLst/>
              <a:ahLst/>
              <a:cxnLst/>
              <a:rect l="l" t="t" r="r" b="b"/>
              <a:pathLst>
                <a:path w="163" h="166" extrusionOk="0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1"/>
            <p:cNvSpPr/>
            <p:nvPr/>
          </p:nvSpPr>
          <p:spPr>
            <a:xfrm>
              <a:off x="1422217" y="1491986"/>
              <a:ext cx="43367" cy="17317"/>
            </a:xfrm>
            <a:custGeom>
              <a:avLst/>
              <a:gdLst/>
              <a:ahLst/>
              <a:cxnLst/>
              <a:rect l="l" t="t" r="r" b="b"/>
              <a:pathLst>
                <a:path w="167" h="61" extrusionOk="0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0" name="Google Shape;690;p71"/>
            <p:cNvGrpSpPr/>
            <p:nvPr/>
          </p:nvGrpSpPr>
          <p:grpSpPr>
            <a:xfrm>
              <a:off x="1243497" y="3287110"/>
              <a:ext cx="668895" cy="1240723"/>
              <a:chOff x="1624" y="2350"/>
              <a:chExt cx="509" cy="860"/>
            </a:xfrm>
          </p:grpSpPr>
          <p:sp>
            <p:nvSpPr>
              <p:cNvPr id="691" name="Google Shape;691;p71"/>
              <p:cNvSpPr/>
              <p:nvPr/>
            </p:nvSpPr>
            <p:spPr>
              <a:xfrm>
                <a:off x="1709" y="3154"/>
                <a:ext cx="2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115" h="134" extrusionOk="0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71"/>
              <p:cNvSpPr/>
              <p:nvPr/>
            </p:nvSpPr>
            <p:spPr>
              <a:xfrm>
                <a:off x="1712" y="2353"/>
                <a:ext cx="149" cy="126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31" extrusionOk="0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71"/>
              <p:cNvSpPr/>
              <p:nvPr/>
            </p:nvSpPr>
            <p:spPr>
              <a:xfrm>
                <a:off x="1629" y="2473"/>
                <a:ext cx="62" cy="69"/>
              </a:xfrm>
              <a:custGeom>
                <a:avLst/>
                <a:gdLst/>
                <a:ahLst/>
                <a:cxnLst/>
                <a:rect l="l" t="t" r="r" b="b"/>
                <a:pathLst>
                  <a:path w="311" h="345" extrusionOk="0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71"/>
              <p:cNvSpPr/>
              <p:nvPr/>
            </p:nvSpPr>
            <p:spPr>
              <a:xfrm>
                <a:off x="1828" y="2701"/>
                <a:ext cx="92" cy="98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91" extrusionOk="0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71"/>
              <p:cNvSpPr/>
              <p:nvPr/>
            </p:nvSpPr>
            <p:spPr>
              <a:xfrm>
                <a:off x="1687" y="2681"/>
                <a:ext cx="93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531" extrusionOk="0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71"/>
              <p:cNvSpPr/>
              <p:nvPr/>
            </p:nvSpPr>
            <p:spPr>
              <a:xfrm>
                <a:off x="1733" y="3162"/>
                <a:ext cx="31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35" extrusionOk="0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71"/>
              <p:cNvSpPr/>
              <p:nvPr/>
            </p:nvSpPr>
            <p:spPr>
              <a:xfrm>
                <a:off x="1964" y="2482"/>
                <a:ext cx="6" cy="5"/>
              </a:xfrm>
              <a:custGeom>
                <a:avLst/>
                <a:gdLst/>
                <a:ahLst/>
                <a:cxnLst/>
                <a:rect l="l" t="t" r="r" b="b"/>
                <a:pathLst>
                  <a:path w="32" h="27" extrusionOk="0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71"/>
              <p:cNvSpPr/>
              <p:nvPr/>
            </p:nvSpPr>
            <p:spPr>
              <a:xfrm>
                <a:off x="1971" y="2487"/>
                <a:ext cx="4" cy="2"/>
              </a:xfrm>
              <a:custGeom>
                <a:avLst/>
                <a:gdLst/>
                <a:ahLst/>
                <a:cxnLst/>
                <a:rect l="l" t="t" r="r" b="b"/>
                <a:pathLst>
                  <a:path w="18" h="12" extrusionOk="0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71"/>
              <p:cNvSpPr/>
              <p:nvPr/>
            </p:nvSpPr>
            <p:spPr>
              <a:xfrm>
                <a:off x="1962" y="2489"/>
                <a:ext cx="2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16" h="87" extrusionOk="0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71"/>
              <p:cNvSpPr/>
              <p:nvPr/>
            </p:nvSpPr>
            <p:spPr>
              <a:xfrm>
                <a:off x="1955" y="2487"/>
                <a:ext cx="7" cy="8"/>
              </a:xfrm>
              <a:custGeom>
                <a:avLst/>
                <a:gdLst/>
                <a:ahLst/>
                <a:cxnLst/>
                <a:rect l="l" t="t" r="r" b="b"/>
                <a:pathLst>
                  <a:path w="31" h="38" extrusionOk="0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71"/>
              <p:cNvSpPr/>
              <p:nvPr/>
            </p:nvSpPr>
            <p:spPr>
              <a:xfrm>
                <a:off x="1967" y="2482"/>
                <a:ext cx="1" cy="1"/>
              </a:xfrm>
              <a:custGeom>
                <a:avLst/>
                <a:gdLst/>
                <a:ahLst/>
                <a:cxnLst/>
                <a:rect l="l" t="t" r="r" b="b"/>
                <a:pathLst>
                  <a:path w="6" h="7" extrusionOk="0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71"/>
              <p:cNvSpPr/>
              <p:nvPr/>
            </p:nvSpPr>
            <p:spPr>
              <a:xfrm>
                <a:off x="1963" y="2487"/>
                <a:ext cx="2" cy="1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71"/>
              <p:cNvSpPr/>
              <p:nvPr/>
            </p:nvSpPr>
            <p:spPr>
              <a:xfrm>
                <a:off x="1706" y="2430"/>
                <a:ext cx="427" cy="448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241" extrusionOk="0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71"/>
              <p:cNvSpPr/>
              <p:nvPr/>
            </p:nvSpPr>
            <p:spPr>
              <a:xfrm>
                <a:off x="1650" y="2350"/>
                <a:ext cx="133" cy="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909" extrusionOk="0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71"/>
              <p:cNvSpPr/>
              <p:nvPr/>
            </p:nvSpPr>
            <p:spPr>
              <a:xfrm>
                <a:off x="1751" y="2592"/>
                <a:ext cx="132" cy="151"/>
              </a:xfrm>
              <a:custGeom>
                <a:avLst/>
                <a:gdLst/>
                <a:ahLst/>
                <a:cxnLst/>
                <a:rect l="l" t="t" r="r" b="b"/>
                <a:pathLst>
                  <a:path w="658" h="754" extrusionOk="0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71"/>
              <p:cNvSpPr/>
              <p:nvPr/>
            </p:nvSpPr>
            <p:spPr>
              <a:xfrm>
                <a:off x="1874" y="2831"/>
                <a:ext cx="59" cy="63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14" extrusionOk="0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71"/>
              <p:cNvSpPr/>
              <p:nvPr/>
            </p:nvSpPr>
            <p:spPr>
              <a:xfrm>
                <a:off x="1844" y="2396"/>
                <a:ext cx="53" cy="7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386" extrusionOk="0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71"/>
              <p:cNvSpPr/>
              <p:nvPr/>
            </p:nvSpPr>
            <p:spPr>
              <a:xfrm>
                <a:off x="1919" y="2425"/>
                <a:ext cx="32" cy="4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200" extrusionOk="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71"/>
              <p:cNvSpPr/>
              <p:nvPr/>
            </p:nvSpPr>
            <p:spPr>
              <a:xfrm>
                <a:off x="1624" y="2488"/>
                <a:ext cx="137" cy="2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05" extrusionOk="0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71"/>
              <p:cNvSpPr/>
              <p:nvPr/>
            </p:nvSpPr>
            <p:spPr>
              <a:xfrm>
                <a:off x="1711" y="2730"/>
                <a:ext cx="216" cy="42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146" extrusionOk="0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71"/>
              <p:cNvSpPr/>
              <p:nvPr/>
            </p:nvSpPr>
            <p:spPr>
              <a:xfrm>
                <a:off x="1763" y="3165"/>
                <a:ext cx="38" cy="45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24" extrusionOk="0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71"/>
              <p:cNvSpPr/>
              <p:nvPr/>
            </p:nvSpPr>
            <p:spPr>
              <a:xfrm>
                <a:off x="1879" y="2422"/>
                <a:ext cx="45" cy="4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1" extrusionOk="0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71"/>
              <p:cNvSpPr/>
              <p:nvPr/>
            </p:nvSpPr>
            <p:spPr>
              <a:xfrm rot="-1233363">
                <a:off x="1790" y="2357"/>
                <a:ext cx="4" cy="4"/>
              </a:xfrm>
              <a:custGeom>
                <a:avLst/>
                <a:gdLst/>
                <a:ahLst/>
                <a:cxnLst/>
                <a:rect l="l" t="t" r="r" b="b"/>
                <a:pathLst>
                  <a:path w="183" h="93" extrusionOk="0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71"/>
              <p:cNvSpPr/>
              <p:nvPr/>
            </p:nvSpPr>
            <p:spPr>
              <a:xfrm rot="-1198986">
                <a:off x="1753" y="2352"/>
                <a:ext cx="3" cy="4"/>
              </a:xfrm>
              <a:custGeom>
                <a:avLst/>
                <a:gdLst/>
                <a:ahLst/>
                <a:cxnLst/>
                <a:rect l="l" t="t" r="r" b="b"/>
                <a:pathLst>
                  <a:path w="101" h="102" extrusionOk="0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71"/>
              <p:cNvSpPr/>
              <p:nvPr/>
            </p:nvSpPr>
            <p:spPr>
              <a:xfrm rot="-915307">
                <a:off x="1758" y="2351"/>
                <a:ext cx="2" cy="4"/>
              </a:xfrm>
              <a:custGeom>
                <a:avLst/>
                <a:gdLst/>
                <a:ahLst/>
                <a:cxnLst/>
                <a:rect l="l" t="t" r="r" b="b"/>
                <a:pathLst>
                  <a:path w="69" h="85" extrusionOk="0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6" name="Google Shape;716;p71"/>
            <p:cNvSpPr/>
            <p:nvPr/>
          </p:nvSpPr>
          <p:spPr>
            <a:xfrm>
              <a:off x="1152819" y="3245294"/>
              <a:ext cx="61765" cy="67824"/>
            </a:xfrm>
            <a:custGeom>
              <a:avLst/>
              <a:gdLst/>
              <a:ahLst/>
              <a:cxnLst/>
              <a:rect l="l" t="t" r="r" b="b"/>
              <a:pathLst>
                <a:path w="234" h="236" extrusionOk="0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1"/>
            <p:cNvSpPr/>
            <p:nvPr/>
          </p:nvSpPr>
          <p:spPr>
            <a:xfrm>
              <a:off x="1218526" y="3331877"/>
              <a:ext cx="84105" cy="38963"/>
            </a:xfrm>
            <a:custGeom>
              <a:avLst/>
              <a:gdLst/>
              <a:ahLst/>
              <a:cxnLst/>
              <a:rect l="l" t="t" r="r" b="b"/>
              <a:pathLst>
                <a:path w="318" h="135" extrusionOk="0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1"/>
            <p:cNvSpPr/>
            <p:nvPr/>
          </p:nvSpPr>
          <p:spPr>
            <a:xfrm>
              <a:off x="1085798" y="3199116"/>
              <a:ext cx="56508" cy="67824"/>
            </a:xfrm>
            <a:custGeom>
              <a:avLst/>
              <a:gdLst/>
              <a:ahLst/>
              <a:cxnLst/>
              <a:rect l="l" t="t" r="r" b="b"/>
              <a:pathLst>
                <a:path w="212" h="235" extrusionOk="0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1"/>
            <p:cNvSpPr/>
            <p:nvPr/>
          </p:nvSpPr>
          <p:spPr>
            <a:xfrm>
              <a:off x="1129165" y="3189014"/>
              <a:ext cx="15770" cy="41849"/>
            </a:xfrm>
            <a:custGeom>
              <a:avLst/>
              <a:gdLst/>
              <a:ahLst/>
              <a:cxnLst/>
              <a:rect l="l" t="t" r="r" b="b"/>
              <a:pathLst>
                <a:path w="62" h="145" extrusionOk="0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1"/>
            <p:cNvSpPr/>
            <p:nvPr/>
          </p:nvSpPr>
          <p:spPr>
            <a:xfrm>
              <a:off x="1117338" y="3255395"/>
              <a:ext cx="32854" cy="20203"/>
            </a:xfrm>
            <a:custGeom>
              <a:avLst/>
              <a:gdLst/>
              <a:ahLst/>
              <a:cxnLst/>
              <a:rect l="l" t="t" r="r" b="b"/>
              <a:pathLst>
                <a:path w="125" h="71" extrusionOk="0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1"/>
            <p:cNvSpPr/>
            <p:nvPr/>
          </p:nvSpPr>
          <p:spPr>
            <a:xfrm>
              <a:off x="1177788" y="3307344"/>
              <a:ext cx="47309" cy="46178"/>
            </a:xfrm>
            <a:custGeom>
              <a:avLst/>
              <a:gdLst/>
              <a:ahLst/>
              <a:cxnLst/>
              <a:rect l="l" t="t" r="r" b="b"/>
              <a:pathLst>
                <a:path w="180" h="157" extrusionOk="0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1"/>
            <p:cNvSpPr/>
            <p:nvPr/>
          </p:nvSpPr>
          <p:spPr>
            <a:xfrm>
              <a:off x="1126536" y="3229419"/>
              <a:ext cx="88047" cy="49064"/>
            </a:xfrm>
            <a:custGeom>
              <a:avLst/>
              <a:gdLst/>
              <a:ahLst/>
              <a:cxnLst/>
              <a:rect l="l" t="t" r="r" b="b"/>
              <a:pathLst>
                <a:path w="337" h="166" extrusionOk="0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1"/>
            <p:cNvSpPr/>
            <p:nvPr/>
          </p:nvSpPr>
          <p:spPr>
            <a:xfrm>
              <a:off x="728354" y="2940809"/>
              <a:ext cx="434979" cy="311698"/>
            </a:xfrm>
            <a:custGeom>
              <a:avLst/>
              <a:gdLst/>
              <a:ahLst/>
              <a:cxnLst/>
              <a:rect l="l" t="t" r="r" b="b"/>
              <a:pathLst>
                <a:path w="1657" h="1083" extrusionOk="0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4" name="Google Shape;724;p71"/>
            <p:cNvGrpSpPr/>
            <p:nvPr/>
          </p:nvGrpSpPr>
          <p:grpSpPr>
            <a:xfrm>
              <a:off x="-7560" y="1852754"/>
              <a:ext cx="1461314" cy="1223131"/>
              <a:chOff x="672" y="1356"/>
              <a:chExt cx="1112" cy="848"/>
            </a:xfrm>
          </p:grpSpPr>
          <p:grpSp>
            <p:nvGrpSpPr>
              <p:cNvPr id="725" name="Google Shape;725;p71"/>
              <p:cNvGrpSpPr/>
              <p:nvPr/>
            </p:nvGrpSpPr>
            <p:grpSpPr>
              <a:xfrm>
                <a:off x="672" y="1356"/>
                <a:ext cx="418" cy="413"/>
                <a:chOff x="672" y="1356"/>
                <a:chExt cx="418" cy="413"/>
              </a:xfrm>
            </p:grpSpPr>
            <p:sp>
              <p:nvSpPr>
                <p:cNvPr id="726" name="Google Shape;726;p71"/>
                <p:cNvSpPr/>
                <p:nvPr/>
              </p:nvSpPr>
              <p:spPr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3" extrusionOk="0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7" name="Google Shape;727;p71"/>
                <p:cNvSpPr/>
                <p:nvPr/>
              </p:nvSpPr>
              <p:spPr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18" extrusionOk="0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8" name="Google Shape;728;p71"/>
                <p:cNvSpPr/>
                <p:nvPr/>
              </p:nvSpPr>
              <p:spPr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" h="117" extrusionOk="0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71"/>
                <p:cNvSpPr/>
                <p:nvPr/>
              </p:nvSpPr>
              <p:spPr>
                <a:xfrm>
                  <a:off x="672" y="1356"/>
                  <a:ext cx="328" cy="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" h="2054" extrusionOk="0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71"/>
                <p:cNvSpPr/>
                <p:nvPr/>
              </p:nvSpPr>
              <p:spPr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507" extrusionOk="0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1" name="Google Shape;731;p71"/>
              <p:cNvGrpSpPr/>
              <p:nvPr/>
            </p:nvGrpSpPr>
            <p:grpSpPr>
              <a:xfrm>
                <a:off x="1149" y="1865"/>
                <a:ext cx="635" cy="339"/>
                <a:chOff x="1149" y="1865"/>
                <a:chExt cx="635" cy="339"/>
              </a:xfrm>
            </p:grpSpPr>
            <p:sp>
              <p:nvSpPr>
                <p:cNvPr id="732" name="Google Shape;732;p71"/>
                <p:cNvSpPr/>
                <p:nvPr/>
              </p:nvSpPr>
              <p:spPr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5" extrusionOk="0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3" name="Google Shape;733;p71"/>
                <p:cNvSpPr/>
                <p:nvPr/>
              </p:nvSpPr>
              <p:spPr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15" extrusionOk="0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71"/>
                <p:cNvSpPr/>
                <p:nvPr/>
              </p:nvSpPr>
              <p:spPr>
                <a:xfrm>
                  <a:off x="1671" y="2027"/>
                  <a:ext cx="0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00" h="3" extrusionOk="0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5" name="Google Shape;735;p71"/>
                <p:cNvSpPr/>
                <p:nvPr/>
              </p:nvSpPr>
              <p:spPr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6" extrusionOk="0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6" name="Google Shape;736;p71"/>
                <p:cNvSpPr/>
                <p:nvPr/>
              </p:nvSpPr>
              <p:spPr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6" h="1693" extrusionOk="0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737" name="Google Shape;737;p71"/>
            <p:cNvGrpSpPr/>
            <p:nvPr/>
          </p:nvGrpSpPr>
          <p:grpSpPr>
            <a:xfrm>
              <a:off x="382609" y="1281254"/>
              <a:ext cx="1273667" cy="1473592"/>
              <a:chOff x="969" y="960"/>
              <a:chExt cx="969" cy="1021"/>
            </a:xfrm>
          </p:grpSpPr>
          <p:sp>
            <p:nvSpPr>
              <p:cNvPr id="738" name="Google Shape;738;p71"/>
              <p:cNvSpPr/>
              <p:nvPr/>
            </p:nvSpPr>
            <p:spPr>
              <a:xfrm>
                <a:off x="1903" y="1791"/>
                <a:ext cx="1" cy="1"/>
              </a:xfrm>
              <a:custGeom>
                <a:avLst/>
                <a:gdLst/>
                <a:ahLst/>
                <a:cxnLst/>
                <a:rect l="l" t="t" r="r" b="b"/>
                <a:pathLst>
                  <a:path w="3" h="2" extrusionOk="0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71"/>
              <p:cNvSpPr/>
              <p:nvPr/>
            </p:nvSpPr>
            <p:spPr>
              <a:xfrm>
                <a:off x="1865" y="1826"/>
                <a:ext cx="73" cy="84"/>
              </a:xfrm>
              <a:custGeom>
                <a:avLst/>
                <a:gdLst/>
                <a:ahLst/>
                <a:cxnLst/>
                <a:rect l="l" t="t" r="r" b="b"/>
                <a:pathLst>
                  <a:path w="362" h="420" extrusionOk="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71"/>
              <p:cNvSpPr/>
              <p:nvPr/>
            </p:nvSpPr>
            <p:spPr>
              <a:xfrm>
                <a:off x="1108" y="1839"/>
                <a:ext cx="55" cy="43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14" extrusionOk="0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71"/>
              <p:cNvSpPr/>
              <p:nvPr/>
            </p:nvSpPr>
            <p:spPr>
              <a:xfrm>
                <a:off x="1425" y="1404"/>
                <a:ext cx="47" cy="44"/>
              </a:xfrm>
              <a:custGeom>
                <a:avLst/>
                <a:gdLst/>
                <a:ahLst/>
                <a:cxnLst/>
                <a:rect l="l" t="t" r="r" b="b"/>
                <a:pathLst>
                  <a:path w="236" h="221" extrusionOk="0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71"/>
              <p:cNvSpPr/>
              <p:nvPr/>
            </p:nvSpPr>
            <p:spPr>
              <a:xfrm>
                <a:off x="1134" y="1234"/>
                <a:ext cx="116" cy="13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53" extrusionOk="0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71"/>
              <p:cNvSpPr/>
              <p:nvPr/>
            </p:nvSpPr>
            <p:spPr>
              <a:xfrm>
                <a:off x="1210" y="1283"/>
                <a:ext cx="200" cy="164"/>
              </a:xfrm>
              <a:custGeom>
                <a:avLst/>
                <a:gdLst/>
                <a:ahLst/>
                <a:cxnLst/>
                <a:rect l="l" t="t" r="r" b="b"/>
                <a:pathLst>
                  <a:path w="999" h="819" extrusionOk="0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71"/>
              <p:cNvSpPr/>
              <p:nvPr/>
            </p:nvSpPr>
            <p:spPr>
              <a:xfrm>
                <a:off x="1342" y="1267"/>
                <a:ext cx="27" cy="34"/>
              </a:xfrm>
              <a:custGeom>
                <a:avLst/>
                <a:gdLst/>
                <a:ahLst/>
                <a:cxnLst/>
                <a:rect l="l" t="t" r="r" b="b"/>
                <a:pathLst>
                  <a:path w="137" h="167" extrusionOk="0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71"/>
              <p:cNvSpPr/>
              <p:nvPr/>
            </p:nvSpPr>
            <p:spPr>
              <a:xfrm>
                <a:off x="1392" y="1262"/>
                <a:ext cx="67" cy="97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84" extrusionOk="0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71"/>
              <p:cNvSpPr/>
              <p:nvPr/>
            </p:nvSpPr>
            <p:spPr>
              <a:xfrm>
                <a:off x="1388" y="1141"/>
                <a:ext cx="59" cy="76"/>
              </a:xfrm>
              <a:custGeom>
                <a:avLst/>
                <a:gdLst/>
                <a:ahLst/>
                <a:cxnLst/>
                <a:rect l="l" t="t" r="r" b="b"/>
                <a:pathLst>
                  <a:path w="292" h="380" extrusionOk="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71"/>
              <p:cNvSpPr/>
              <p:nvPr/>
            </p:nvSpPr>
            <p:spPr>
              <a:xfrm>
                <a:off x="1225" y="1133"/>
                <a:ext cx="134" cy="107"/>
              </a:xfrm>
              <a:custGeom>
                <a:avLst/>
                <a:gdLst/>
                <a:ahLst/>
                <a:cxnLst/>
                <a:rect l="l" t="t" r="r" b="b"/>
                <a:pathLst>
                  <a:path w="672" h="534" extrusionOk="0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71"/>
              <p:cNvSpPr/>
              <p:nvPr/>
            </p:nvSpPr>
            <p:spPr>
              <a:xfrm>
                <a:off x="1168" y="1099"/>
                <a:ext cx="80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99" h="411" extrusionOk="0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71"/>
              <p:cNvSpPr/>
              <p:nvPr/>
            </p:nvSpPr>
            <p:spPr>
              <a:xfrm>
                <a:off x="1271" y="1070"/>
                <a:ext cx="40" cy="39"/>
              </a:xfrm>
              <a:custGeom>
                <a:avLst/>
                <a:gdLst/>
                <a:ahLst/>
                <a:cxnLst/>
                <a:rect l="l" t="t" r="r" b="b"/>
                <a:pathLst>
                  <a:path w="200" h="195" extrusionOk="0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71"/>
              <p:cNvSpPr/>
              <p:nvPr/>
            </p:nvSpPr>
            <p:spPr>
              <a:xfrm>
                <a:off x="1271" y="1035"/>
                <a:ext cx="44" cy="26"/>
              </a:xfrm>
              <a:custGeom>
                <a:avLst/>
                <a:gdLst/>
                <a:ahLst/>
                <a:cxnLst/>
                <a:rect l="l" t="t" r="r" b="b"/>
                <a:pathLst>
                  <a:path w="219" h="133" extrusionOk="0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71"/>
              <p:cNvSpPr/>
              <p:nvPr/>
            </p:nvSpPr>
            <p:spPr>
              <a:xfrm>
                <a:off x="1461" y="1086"/>
                <a:ext cx="33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03" extrusionOk="0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71"/>
              <p:cNvSpPr/>
              <p:nvPr/>
            </p:nvSpPr>
            <p:spPr>
              <a:xfrm>
                <a:off x="1452" y="1121"/>
                <a:ext cx="189" cy="119"/>
              </a:xfrm>
              <a:custGeom>
                <a:avLst/>
                <a:gdLst/>
                <a:ahLst/>
                <a:cxnLst/>
                <a:rect l="l" t="t" r="r" b="b"/>
                <a:pathLst>
                  <a:path w="946" h="593" extrusionOk="0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71"/>
              <p:cNvSpPr/>
              <p:nvPr/>
            </p:nvSpPr>
            <p:spPr>
              <a:xfrm>
                <a:off x="1457" y="1187"/>
                <a:ext cx="33" cy="4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229" extrusionOk="0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71"/>
              <p:cNvSpPr/>
              <p:nvPr/>
            </p:nvSpPr>
            <p:spPr>
              <a:xfrm>
                <a:off x="1559" y="1520"/>
                <a:ext cx="77" cy="7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49" extrusionOk="0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71"/>
              <p:cNvSpPr/>
              <p:nvPr/>
            </p:nvSpPr>
            <p:spPr>
              <a:xfrm>
                <a:off x="1668" y="1452"/>
                <a:ext cx="24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61" extrusionOk="0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71"/>
              <p:cNvSpPr/>
              <p:nvPr/>
            </p:nvSpPr>
            <p:spPr>
              <a:xfrm>
                <a:off x="1628" y="1270"/>
                <a:ext cx="53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190" extrusionOk="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71"/>
              <p:cNvSpPr/>
              <p:nvPr/>
            </p:nvSpPr>
            <p:spPr>
              <a:xfrm>
                <a:off x="1527" y="1265"/>
                <a:ext cx="316" cy="356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779" extrusionOk="0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71"/>
              <p:cNvSpPr/>
              <p:nvPr/>
            </p:nvSpPr>
            <p:spPr>
              <a:xfrm>
                <a:off x="969" y="1334"/>
                <a:ext cx="937" cy="647"/>
              </a:xfrm>
              <a:custGeom>
                <a:avLst/>
                <a:gdLst/>
                <a:ahLst/>
                <a:cxnLst/>
                <a:rect l="l" t="t" r="r" b="b"/>
                <a:pathLst>
                  <a:path w="4686" h="3236" extrusionOk="0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71"/>
              <p:cNvSpPr/>
              <p:nvPr/>
            </p:nvSpPr>
            <p:spPr>
              <a:xfrm>
                <a:off x="1437" y="1025"/>
                <a:ext cx="39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7" h="316" extrusionOk="0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71"/>
              <p:cNvSpPr/>
              <p:nvPr/>
            </p:nvSpPr>
            <p:spPr>
              <a:xfrm>
                <a:off x="1356" y="1000"/>
                <a:ext cx="74" cy="86"/>
              </a:xfrm>
              <a:custGeom>
                <a:avLst/>
                <a:gdLst/>
                <a:ahLst/>
                <a:cxnLst/>
                <a:rect l="l" t="t" r="r" b="b"/>
                <a:pathLst>
                  <a:path w="368" h="430" extrusionOk="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71"/>
              <p:cNvSpPr/>
              <p:nvPr/>
            </p:nvSpPr>
            <p:spPr>
              <a:xfrm>
                <a:off x="1462" y="960"/>
                <a:ext cx="121" cy="112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58" extrusionOk="0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71"/>
              <p:cNvSpPr/>
              <p:nvPr/>
            </p:nvSpPr>
            <p:spPr>
              <a:xfrm>
                <a:off x="1532" y="960"/>
                <a:ext cx="206" cy="207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1037" extrusionOk="0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71"/>
              <p:cNvSpPr/>
              <p:nvPr/>
            </p:nvSpPr>
            <p:spPr>
              <a:xfrm>
                <a:off x="1564" y="1153"/>
                <a:ext cx="6" cy="6"/>
              </a:xfrm>
              <a:custGeom>
                <a:avLst/>
                <a:gdLst/>
                <a:ahLst/>
                <a:cxnLst/>
                <a:rect l="l" t="t" r="r" b="b"/>
                <a:pathLst>
                  <a:path w="30" h="30" extrusionOk="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71"/>
              <p:cNvSpPr/>
              <p:nvPr/>
            </p:nvSpPr>
            <p:spPr>
              <a:xfrm>
                <a:off x="1564" y="1147"/>
                <a:ext cx="1" cy="6"/>
              </a:xfrm>
              <a:custGeom>
                <a:avLst/>
                <a:gdLst/>
                <a:ahLst/>
                <a:cxnLst/>
                <a:rect l="l" t="t" r="r" b="b"/>
                <a:pathLst>
                  <a:path w="7" h="31" extrusionOk="0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71"/>
              <p:cNvSpPr/>
              <p:nvPr/>
            </p:nvSpPr>
            <p:spPr>
              <a:xfrm>
                <a:off x="1031" y="1408"/>
                <a:ext cx="17" cy="23"/>
              </a:xfrm>
              <a:custGeom>
                <a:avLst/>
                <a:gdLst/>
                <a:ahLst/>
                <a:cxnLst/>
                <a:rect l="l" t="t" r="r" b="b"/>
                <a:pathLst>
                  <a:path w="81" h="113" extrusionOk="0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71"/>
              <p:cNvSpPr/>
              <p:nvPr/>
            </p:nvSpPr>
            <p:spPr>
              <a:xfrm>
                <a:off x="1024" y="1423"/>
                <a:ext cx="11" cy="11"/>
              </a:xfrm>
              <a:custGeom>
                <a:avLst/>
                <a:gdLst/>
                <a:ahLst/>
                <a:cxnLst/>
                <a:rect l="l" t="t" r="r" b="b"/>
                <a:pathLst>
                  <a:path w="54" h="58" extrusionOk="0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7" name="Google Shape;767;p71"/>
            <p:cNvSpPr/>
            <p:nvPr/>
          </p:nvSpPr>
          <p:spPr>
            <a:xfrm rot="-514454">
              <a:off x="1289489" y="3024507"/>
              <a:ext cx="10513" cy="5772"/>
            </a:xfrm>
            <a:custGeom>
              <a:avLst/>
              <a:gdLst/>
              <a:ahLst/>
              <a:cxnLst/>
              <a:rect l="l" t="t" r="r" b="b"/>
              <a:pathLst>
                <a:path w="336" h="96" extrusionOk="0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71"/>
            <p:cNvSpPr/>
            <p:nvPr/>
          </p:nvSpPr>
          <p:spPr>
            <a:xfrm rot="-514514">
              <a:off x="1306573" y="3025950"/>
              <a:ext cx="1315" cy="14431"/>
            </a:xfrm>
            <a:custGeom>
              <a:avLst/>
              <a:gdLst/>
              <a:ahLst/>
              <a:cxnLst/>
              <a:rect l="l" t="t" r="r" b="b"/>
              <a:pathLst>
                <a:path w="86" h="232" extrusionOk="0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71"/>
            <p:cNvSpPr/>
            <p:nvPr/>
          </p:nvSpPr>
          <p:spPr>
            <a:xfrm rot="-514478">
              <a:off x="1306573" y="3059140"/>
              <a:ext cx="2628" cy="1444"/>
            </a:xfrm>
            <a:custGeom>
              <a:avLst/>
              <a:gdLst/>
              <a:ahLst/>
              <a:cxnLst/>
              <a:rect l="l" t="t" r="r" b="b"/>
              <a:pathLst>
                <a:path w="73" h="28" extrusionOk="0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71"/>
            <p:cNvSpPr/>
            <p:nvPr/>
          </p:nvSpPr>
          <p:spPr>
            <a:xfrm rot="-514307">
              <a:off x="1300003" y="3057696"/>
              <a:ext cx="5257" cy="17317"/>
            </a:xfrm>
            <a:custGeom>
              <a:avLst/>
              <a:gdLst/>
              <a:ahLst/>
              <a:cxnLst/>
              <a:rect l="l" t="t" r="r" b="b"/>
              <a:pathLst>
                <a:path w="175" h="291" extrusionOk="0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71"/>
            <p:cNvSpPr/>
            <p:nvPr/>
          </p:nvSpPr>
          <p:spPr>
            <a:xfrm rot="-514210">
              <a:off x="1306573" y="3077900"/>
              <a:ext cx="1315" cy="8658"/>
            </a:xfrm>
            <a:custGeom>
              <a:avLst/>
              <a:gdLst/>
              <a:ahLst/>
              <a:cxnLst/>
              <a:rect l="l" t="t" r="r" b="b"/>
              <a:pathLst>
                <a:path w="69" h="144" extrusionOk="0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71"/>
            <p:cNvSpPr/>
            <p:nvPr/>
          </p:nvSpPr>
          <p:spPr>
            <a:xfrm rot="-514434">
              <a:off x="1318401" y="3053368"/>
              <a:ext cx="1315" cy="11544"/>
            </a:xfrm>
            <a:custGeom>
              <a:avLst/>
              <a:gdLst/>
              <a:ahLst/>
              <a:cxnLst/>
              <a:rect l="l" t="t" r="r" b="b"/>
              <a:pathLst>
                <a:path w="52" h="192" extrusionOk="0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1"/>
            <p:cNvSpPr/>
            <p:nvPr/>
          </p:nvSpPr>
          <p:spPr>
            <a:xfrm rot="-514269">
              <a:off x="1324971" y="3063469"/>
              <a:ext cx="3943" cy="12988"/>
            </a:xfrm>
            <a:custGeom>
              <a:avLst/>
              <a:gdLst/>
              <a:ahLst/>
              <a:cxnLst/>
              <a:rect l="l" t="t" r="r" b="b"/>
              <a:pathLst>
                <a:path w="146" h="212" extrusionOk="0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1"/>
            <p:cNvSpPr/>
            <p:nvPr/>
          </p:nvSpPr>
          <p:spPr>
            <a:xfrm rot="-514453">
              <a:off x="1336798" y="3073570"/>
              <a:ext cx="2628" cy="2886"/>
            </a:xfrm>
            <a:custGeom>
              <a:avLst/>
              <a:gdLst/>
              <a:ahLst/>
              <a:cxnLst/>
              <a:rect l="l" t="t" r="r" b="b"/>
              <a:pathLst>
                <a:path w="52" h="55" extrusionOk="0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1"/>
            <p:cNvSpPr/>
            <p:nvPr/>
          </p:nvSpPr>
          <p:spPr>
            <a:xfrm rot="-514494">
              <a:off x="1331542" y="3086557"/>
              <a:ext cx="3943" cy="14431"/>
            </a:xfrm>
            <a:custGeom>
              <a:avLst/>
              <a:gdLst/>
              <a:ahLst/>
              <a:cxnLst/>
              <a:rect l="l" t="t" r="r" b="b"/>
              <a:pathLst>
                <a:path w="117" h="232" extrusionOk="0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1"/>
            <p:cNvSpPr/>
            <p:nvPr/>
          </p:nvSpPr>
          <p:spPr>
            <a:xfrm rot="-514399">
              <a:off x="1343369" y="3099544"/>
              <a:ext cx="3943" cy="12988"/>
            </a:xfrm>
            <a:custGeom>
              <a:avLst/>
              <a:gdLst/>
              <a:ahLst/>
              <a:cxnLst/>
              <a:rect l="l" t="t" r="r" b="b"/>
              <a:pathLst>
                <a:path w="149" h="218" extrusionOk="0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1"/>
            <p:cNvSpPr/>
            <p:nvPr/>
          </p:nvSpPr>
          <p:spPr>
            <a:xfrm rot="-514504">
              <a:off x="1353882" y="3108204"/>
              <a:ext cx="3943" cy="1444"/>
            </a:xfrm>
            <a:custGeom>
              <a:avLst/>
              <a:gdLst/>
              <a:ahLst/>
              <a:cxnLst/>
              <a:rect l="l" t="t" r="r" b="b"/>
              <a:pathLst>
                <a:path w="118" h="34" extrusionOk="0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1"/>
            <p:cNvSpPr/>
            <p:nvPr/>
          </p:nvSpPr>
          <p:spPr>
            <a:xfrm rot="-514412">
              <a:off x="1363081" y="3113975"/>
              <a:ext cx="7885" cy="5772"/>
            </a:xfrm>
            <a:custGeom>
              <a:avLst/>
              <a:gdLst/>
              <a:ahLst/>
              <a:cxnLst/>
              <a:rect l="l" t="t" r="r" b="b"/>
              <a:pathLst>
                <a:path w="248" h="103" extrusionOk="0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1"/>
            <p:cNvSpPr/>
            <p:nvPr/>
          </p:nvSpPr>
          <p:spPr>
            <a:xfrm rot="-514484">
              <a:off x="1352567" y="3129849"/>
              <a:ext cx="5257" cy="8658"/>
            </a:xfrm>
            <a:custGeom>
              <a:avLst/>
              <a:gdLst/>
              <a:ahLst/>
              <a:cxnLst/>
              <a:rect l="l" t="t" r="r" b="b"/>
              <a:pathLst>
                <a:path w="192" h="146" extrusionOk="0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1"/>
            <p:cNvSpPr/>
            <p:nvPr/>
          </p:nvSpPr>
          <p:spPr>
            <a:xfrm rot="-514483">
              <a:off x="1305259" y="3076455"/>
              <a:ext cx="2628" cy="4330"/>
            </a:xfrm>
            <a:custGeom>
              <a:avLst/>
              <a:gdLst/>
              <a:ahLst/>
              <a:cxnLst/>
              <a:rect l="l" t="t" r="r" b="b"/>
              <a:pathLst>
                <a:path w="70" h="80" extrusionOk="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1"/>
            <p:cNvSpPr/>
            <p:nvPr/>
          </p:nvSpPr>
          <p:spPr>
            <a:xfrm rot="-514359">
              <a:off x="1278976" y="3062025"/>
              <a:ext cx="1315" cy="5772"/>
            </a:xfrm>
            <a:custGeom>
              <a:avLst/>
              <a:gdLst/>
              <a:ahLst/>
              <a:cxnLst/>
              <a:rect l="l" t="t" r="r" b="b"/>
              <a:pathLst>
                <a:path w="72" h="93" extrusionOk="0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1"/>
            <p:cNvSpPr/>
            <p:nvPr/>
          </p:nvSpPr>
          <p:spPr>
            <a:xfrm rot="-514327">
              <a:off x="1276348" y="3069242"/>
              <a:ext cx="2628" cy="2886"/>
            </a:xfrm>
            <a:custGeom>
              <a:avLst/>
              <a:gdLst/>
              <a:ahLst/>
              <a:cxnLst/>
              <a:rect l="l" t="t" r="r" b="b"/>
              <a:pathLst>
                <a:path w="56" h="36" extrusionOk="0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1"/>
            <p:cNvSpPr/>
            <p:nvPr/>
          </p:nvSpPr>
          <p:spPr>
            <a:xfrm rot="-514289">
              <a:off x="1268463" y="3072127"/>
              <a:ext cx="5257" cy="5772"/>
            </a:xfrm>
            <a:custGeom>
              <a:avLst/>
              <a:gdLst/>
              <a:ahLst/>
              <a:cxnLst/>
              <a:rect l="l" t="t" r="r" b="b"/>
              <a:pathLst>
                <a:path w="155" h="70" extrusionOk="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1"/>
            <p:cNvSpPr/>
            <p:nvPr/>
          </p:nvSpPr>
          <p:spPr>
            <a:xfrm rot="-1047938">
              <a:off x="1303944" y="3196229"/>
              <a:ext cx="19711" cy="15874"/>
            </a:xfrm>
            <a:custGeom>
              <a:avLst/>
              <a:gdLst/>
              <a:ahLst/>
              <a:cxnLst/>
              <a:rect l="l" t="t" r="r" b="b"/>
              <a:pathLst>
                <a:path w="642" h="260" extrusionOk="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1"/>
            <p:cNvSpPr/>
            <p:nvPr/>
          </p:nvSpPr>
          <p:spPr>
            <a:xfrm rot="-1047930">
              <a:off x="1357824" y="3144280"/>
              <a:ext cx="31540" cy="47622"/>
            </a:xfrm>
            <a:custGeom>
              <a:avLst/>
              <a:gdLst/>
              <a:ahLst/>
              <a:cxnLst/>
              <a:rect l="l" t="t" r="r" b="b"/>
              <a:pathLst>
                <a:path w="1080" h="745" extrusionOk="0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1"/>
            <p:cNvSpPr/>
            <p:nvPr/>
          </p:nvSpPr>
          <p:spPr>
            <a:xfrm rot="-1047879">
              <a:off x="1452441" y="3173141"/>
              <a:ext cx="1315" cy="1444"/>
            </a:xfrm>
            <a:custGeom>
              <a:avLst/>
              <a:gdLst/>
              <a:ahLst/>
              <a:cxnLst/>
              <a:rect l="l" t="t" r="r" b="b"/>
              <a:pathLst>
                <a:path w="56" h="53" extrusionOk="0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1"/>
            <p:cNvSpPr/>
            <p:nvPr/>
          </p:nvSpPr>
          <p:spPr>
            <a:xfrm rot="-1047781">
              <a:off x="1470840" y="3212103"/>
              <a:ext cx="2628" cy="10102"/>
            </a:xfrm>
            <a:custGeom>
              <a:avLst/>
              <a:gdLst/>
              <a:ahLst/>
              <a:cxnLst/>
              <a:rect l="l" t="t" r="r" b="b"/>
              <a:pathLst>
                <a:path w="111" h="152" extrusionOk="0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1"/>
            <p:cNvSpPr/>
            <p:nvPr/>
          </p:nvSpPr>
          <p:spPr>
            <a:xfrm rot="-1048019">
              <a:off x="1490551" y="3282812"/>
              <a:ext cx="2628" cy="4330"/>
            </a:xfrm>
            <a:custGeom>
              <a:avLst/>
              <a:gdLst/>
              <a:ahLst/>
              <a:cxnLst/>
              <a:rect l="l" t="t" r="r" b="b"/>
              <a:pathLst>
                <a:path w="86" h="63" extrusionOk="0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1"/>
            <p:cNvSpPr/>
            <p:nvPr/>
          </p:nvSpPr>
          <p:spPr>
            <a:xfrm rot="-1047829">
              <a:off x="1485295" y="3295800"/>
              <a:ext cx="7885" cy="14431"/>
            </a:xfrm>
            <a:custGeom>
              <a:avLst/>
              <a:gdLst/>
              <a:ahLst/>
              <a:cxnLst/>
              <a:rect l="l" t="t" r="r" b="b"/>
              <a:pathLst>
                <a:path w="287" h="245" extrusionOk="0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1"/>
            <p:cNvSpPr/>
            <p:nvPr/>
          </p:nvSpPr>
          <p:spPr>
            <a:xfrm rot="-1048055">
              <a:off x="1342054" y="3150052"/>
              <a:ext cx="1315" cy="2886"/>
            </a:xfrm>
            <a:custGeom>
              <a:avLst/>
              <a:gdLst/>
              <a:ahLst/>
              <a:cxnLst/>
              <a:rect l="l" t="t" r="r" b="b"/>
              <a:pathLst>
                <a:path w="68" h="42" extrusionOk="0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1" name="Google Shape;791;p71"/>
            <p:cNvGrpSpPr/>
            <p:nvPr/>
          </p:nvGrpSpPr>
          <p:grpSpPr>
            <a:xfrm>
              <a:off x="1330319" y="3151361"/>
              <a:ext cx="33346" cy="44780"/>
              <a:chOff x="1690" y="2256"/>
              <a:chExt cx="25" cy="31"/>
            </a:xfrm>
          </p:grpSpPr>
          <p:sp>
            <p:nvSpPr>
              <p:cNvPr id="792" name="Google Shape;792;p71"/>
              <p:cNvSpPr/>
              <p:nvPr/>
            </p:nvSpPr>
            <p:spPr>
              <a:xfrm rot="-842175">
                <a:off x="1701" y="2270"/>
                <a:ext cx="3" cy="4"/>
              </a:xfrm>
              <a:custGeom>
                <a:avLst/>
                <a:gdLst/>
                <a:ahLst/>
                <a:cxnLst/>
                <a:rect l="l" t="t" r="r" b="b"/>
                <a:pathLst>
                  <a:path w="147" h="83" extrusionOk="0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71"/>
              <p:cNvSpPr/>
              <p:nvPr/>
            </p:nvSpPr>
            <p:spPr>
              <a:xfrm rot="-842175">
                <a:off x="1694" y="2258"/>
                <a:ext cx="18" cy="28"/>
              </a:xfrm>
              <a:custGeom>
                <a:avLst/>
                <a:gdLst/>
                <a:ahLst/>
                <a:cxnLst/>
                <a:rect l="l" t="t" r="r" b="b"/>
                <a:pathLst>
                  <a:path w="877" h="627" extrusionOk="0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4" name="Google Shape;794;p71"/>
            <p:cNvSpPr/>
            <p:nvPr/>
          </p:nvSpPr>
          <p:spPr>
            <a:xfrm rot="-1048040">
              <a:off x="1399877" y="3161597"/>
              <a:ext cx="13142" cy="11544"/>
            </a:xfrm>
            <a:custGeom>
              <a:avLst/>
              <a:gdLst/>
              <a:ahLst/>
              <a:cxnLst/>
              <a:rect l="l" t="t" r="r" b="b"/>
              <a:pathLst>
                <a:path w="471" h="180" extrusionOk="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1"/>
            <p:cNvSpPr/>
            <p:nvPr/>
          </p:nvSpPr>
          <p:spPr>
            <a:xfrm>
              <a:off x="1480038" y="3245294"/>
              <a:ext cx="0" cy="4330"/>
            </a:xfrm>
            <a:custGeom>
              <a:avLst/>
              <a:gdLst/>
              <a:ahLst/>
              <a:cxnLst/>
              <a:rect l="l" t="t" r="r" b="b"/>
              <a:pathLst>
                <a:path w="14" h="76" extrusionOk="0">
                  <a:moveTo>
                    <a:pt x="0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1"/>
            <p:cNvSpPr/>
            <p:nvPr/>
          </p:nvSpPr>
          <p:spPr>
            <a:xfrm rot="-1047900">
              <a:off x="1457699" y="3184686"/>
              <a:ext cx="3943" cy="10102"/>
            </a:xfrm>
            <a:custGeom>
              <a:avLst/>
              <a:gdLst/>
              <a:ahLst/>
              <a:cxnLst/>
              <a:rect l="l" t="t" r="r" b="b"/>
              <a:pathLst>
                <a:path w="173" h="163" extrusionOk="0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1"/>
            <p:cNvSpPr/>
            <p:nvPr/>
          </p:nvSpPr>
          <p:spPr>
            <a:xfrm>
              <a:off x="1419587" y="3158711"/>
              <a:ext cx="0" cy="1444"/>
            </a:xfrm>
            <a:custGeom>
              <a:avLst/>
              <a:gdLst/>
              <a:ahLst/>
              <a:cxnLst/>
              <a:rect l="l" t="t" r="r" b="b"/>
              <a:pathLst>
                <a:path w="28" h="39" extrusionOk="0">
                  <a:moveTo>
                    <a:pt x="0" y="0"/>
                  </a:moveTo>
                  <a:lnTo>
                    <a:pt x="0" y="21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1"/>
            <p:cNvSpPr/>
            <p:nvPr/>
          </p:nvSpPr>
          <p:spPr>
            <a:xfrm rot="-1048021">
              <a:off x="1422217" y="3170255"/>
              <a:ext cx="1315" cy="2886"/>
            </a:xfrm>
            <a:custGeom>
              <a:avLst/>
              <a:gdLst/>
              <a:ahLst/>
              <a:cxnLst/>
              <a:rect l="l" t="t" r="r" b="b"/>
              <a:pathLst>
                <a:path w="42" h="34" extrusionOk="0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1"/>
            <p:cNvSpPr/>
            <p:nvPr/>
          </p:nvSpPr>
          <p:spPr>
            <a:xfrm rot="-1047907">
              <a:off x="1464268" y="3200558"/>
              <a:ext cx="2628" cy="7216"/>
            </a:xfrm>
            <a:custGeom>
              <a:avLst/>
              <a:gdLst/>
              <a:ahLst/>
              <a:cxnLst/>
              <a:rect l="l" t="t" r="r" b="b"/>
              <a:pathLst>
                <a:path w="52" h="124" extrusionOk="0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1"/>
            <p:cNvSpPr/>
            <p:nvPr/>
          </p:nvSpPr>
          <p:spPr>
            <a:xfrm rot="-1047966">
              <a:off x="1480038" y="3268382"/>
              <a:ext cx="1315" cy="4330"/>
            </a:xfrm>
            <a:custGeom>
              <a:avLst/>
              <a:gdLst/>
              <a:ahLst/>
              <a:cxnLst/>
              <a:rect l="l" t="t" r="r" b="b"/>
              <a:pathLst>
                <a:path w="49" h="62" extrusionOk="0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1"/>
            <p:cNvSpPr/>
            <p:nvPr/>
          </p:nvSpPr>
          <p:spPr>
            <a:xfrm rot="-1047912">
              <a:off x="1227725" y="3109647"/>
              <a:ext cx="97245" cy="70710"/>
            </a:xfrm>
            <a:custGeom>
              <a:avLst/>
              <a:gdLst/>
              <a:ahLst/>
              <a:cxnLst/>
              <a:rect l="l" t="t" r="r" b="b"/>
              <a:pathLst>
                <a:path w="3347" h="1123" extrusionOk="0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1"/>
            <p:cNvSpPr/>
            <p:nvPr/>
          </p:nvSpPr>
          <p:spPr>
            <a:xfrm rot="-1047978">
              <a:off x="1243496" y="3147165"/>
              <a:ext cx="3943" cy="8658"/>
            </a:xfrm>
            <a:custGeom>
              <a:avLst/>
              <a:gdLst/>
              <a:ahLst/>
              <a:cxnLst/>
              <a:rect l="l" t="t" r="r" b="b"/>
              <a:pathLst>
                <a:path w="165" h="156" extrusionOk="0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1"/>
            <p:cNvSpPr/>
            <p:nvPr/>
          </p:nvSpPr>
          <p:spPr>
            <a:xfrm rot="-1048026">
              <a:off x="1278977" y="3118305"/>
              <a:ext cx="9199" cy="12988"/>
            </a:xfrm>
            <a:custGeom>
              <a:avLst/>
              <a:gdLst/>
              <a:ahLst/>
              <a:cxnLst/>
              <a:rect l="l" t="t" r="r" b="b"/>
              <a:pathLst>
                <a:path w="317" h="201" extrusionOk="0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1"/>
            <p:cNvSpPr/>
            <p:nvPr/>
          </p:nvSpPr>
          <p:spPr>
            <a:xfrm>
              <a:off x="1443244" y="3170255"/>
              <a:ext cx="0" cy="4330"/>
            </a:xfrm>
            <a:custGeom>
              <a:avLst/>
              <a:gdLst/>
              <a:ahLst/>
              <a:cxnLst/>
              <a:rect l="l" t="t" r="r" b="b"/>
              <a:pathLst>
                <a:path w="46" h="47" extrusionOk="0">
                  <a:moveTo>
                    <a:pt x="0" y="2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1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1"/>
            <p:cNvSpPr/>
            <p:nvPr/>
          </p:nvSpPr>
          <p:spPr>
            <a:xfrm rot="-1047873">
              <a:off x="1477411" y="3230863"/>
              <a:ext cx="1315" cy="5772"/>
            </a:xfrm>
            <a:custGeom>
              <a:avLst/>
              <a:gdLst/>
              <a:ahLst/>
              <a:cxnLst/>
              <a:rect l="l" t="t" r="r" b="b"/>
              <a:pathLst>
                <a:path w="45" h="103" extrusionOk="0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5A5A5">
                <a:alpha val="29800"/>
              </a:srgbClr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292F3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06" name="Google Shape;806;p71"/>
            <p:cNvGrpSpPr/>
            <p:nvPr/>
          </p:nvGrpSpPr>
          <p:grpSpPr>
            <a:xfrm>
              <a:off x="2267205" y="1865721"/>
              <a:ext cx="728030" cy="1008682"/>
              <a:chOff x="4580731" y="1911694"/>
              <a:chExt cx="879476" cy="1109662"/>
            </a:xfrm>
          </p:grpSpPr>
          <p:sp>
            <p:nvSpPr>
              <p:cNvPr id="807" name="Google Shape;807;p71"/>
              <p:cNvSpPr/>
              <p:nvPr/>
            </p:nvSpPr>
            <p:spPr>
              <a:xfrm>
                <a:off x="4923631" y="2716557"/>
                <a:ext cx="133350" cy="65088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05" extrusionOk="0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71"/>
              <p:cNvSpPr/>
              <p:nvPr/>
            </p:nvSpPr>
            <p:spPr>
              <a:xfrm>
                <a:off x="4783931" y="2875307"/>
                <a:ext cx="7938" cy="4763"/>
              </a:xfrm>
              <a:custGeom>
                <a:avLst/>
                <a:gdLst/>
                <a:ahLst/>
                <a:cxnLst/>
                <a:rect l="l" t="t" r="r" b="b"/>
                <a:pathLst>
                  <a:path w="21" h="13" extrusionOk="0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71"/>
              <p:cNvSpPr/>
              <p:nvPr/>
            </p:nvSpPr>
            <p:spPr>
              <a:xfrm>
                <a:off x="4925219" y="2757832"/>
                <a:ext cx="4763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4" h="30" extrusionOk="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10" name="Google Shape;810;p71"/>
              <p:cNvGrpSpPr/>
              <p:nvPr/>
            </p:nvGrpSpPr>
            <p:grpSpPr>
              <a:xfrm>
                <a:off x="4876006" y="2765782"/>
                <a:ext cx="204788" cy="242889"/>
                <a:chOff x="2589" y="1903"/>
                <a:chExt cx="129" cy="153"/>
              </a:xfrm>
            </p:grpSpPr>
            <p:sp>
              <p:nvSpPr>
                <p:cNvPr id="811" name="Google Shape;811;p71"/>
                <p:cNvSpPr/>
                <p:nvPr/>
              </p:nvSpPr>
              <p:spPr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110" extrusionOk="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p71"/>
                <p:cNvSpPr/>
                <p:nvPr/>
              </p:nvSpPr>
              <p:spPr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73" extrusionOk="0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3" name="Google Shape;813;p71"/>
                <p:cNvSpPr/>
                <p:nvPr/>
              </p:nvSpPr>
              <p:spPr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681" extrusionOk="0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14" name="Google Shape;814;p71"/>
              <p:cNvSpPr/>
              <p:nvPr/>
            </p:nvSpPr>
            <p:spPr>
              <a:xfrm>
                <a:off x="4858544" y="2684806"/>
                <a:ext cx="111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38" h="53" extrusionOk="0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71"/>
              <p:cNvSpPr/>
              <p:nvPr/>
            </p:nvSpPr>
            <p:spPr>
              <a:xfrm>
                <a:off x="4863306" y="2751482"/>
                <a:ext cx="77788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42" extrusionOk="0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71"/>
              <p:cNvSpPr/>
              <p:nvPr/>
            </p:nvSpPr>
            <p:spPr>
              <a:xfrm>
                <a:off x="4809331" y="2649882"/>
                <a:ext cx="58738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161" extrusionOk="0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71"/>
              <p:cNvSpPr/>
              <p:nvPr/>
            </p:nvSpPr>
            <p:spPr>
              <a:xfrm>
                <a:off x="4601369" y="2848318"/>
                <a:ext cx="217489" cy="173038"/>
              </a:xfrm>
              <a:custGeom>
                <a:avLst/>
                <a:gdLst/>
                <a:ahLst/>
                <a:cxnLst/>
                <a:rect l="l" t="t" r="r" b="b"/>
                <a:pathLst>
                  <a:path w="687" h="545" extrusionOk="0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71"/>
              <p:cNvSpPr/>
              <p:nvPr/>
            </p:nvSpPr>
            <p:spPr>
              <a:xfrm>
                <a:off x="4820444" y="2592732"/>
                <a:ext cx="635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239" extrusionOk="0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71"/>
              <p:cNvSpPr/>
              <p:nvPr/>
            </p:nvSpPr>
            <p:spPr>
              <a:xfrm>
                <a:off x="4598194" y="2888007"/>
                <a:ext cx="55563" cy="112713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56" extrusionOk="0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71"/>
              <p:cNvSpPr/>
              <p:nvPr/>
            </p:nvSpPr>
            <p:spPr>
              <a:xfrm>
                <a:off x="4863306" y="2549868"/>
                <a:ext cx="155575" cy="207962"/>
              </a:xfrm>
              <a:custGeom>
                <a:avLst/>
                <a:gdLst/>
                <a:ahLst/>
                <a:cxnLst/>
                <a:rect l="l" t="t" r="r" b="b"/>
                <a:pathLst>
                  <a:path w="490" h="659" extrusionOk="0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21" name="Google Shape;821;p71"/>
              <p:cNvGrpSpPr/>
              <p:nvPr/>
            </p:nvGrpSpPr>
            <p:grpSpPr>
              <a:xfrm>
                <a:off x="4679266" y="2659410"/>
                <a:ext cx="247736" cy="244312"/>
                <a:chOff x="2465" y="1836"/>
                <a:chExt cx="156" cy="154"/>
              </a:xfrm>
            </p:grpSpPr>
            <p:sp>
              <p:nvSpPr>
                <p:cNvPr id="822" name="Google Shape;822;p71"/>
                <p:cNvSpPr/>
                <p:nvPr/>
              </p:nvSpPr>
              <p:spPr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" h="121" extrusionOk="0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3" name="Google Shape;823;p71"/>
                <p:cNvSpPr/>
                <p:nvPr/>
              </p:nvSpPr>
              <p:spPr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4" h="700" extrusionOk="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24" name="Google Shape;824;p71"/>
              <p:cNvGrpSpPr/>
              <p:nvPr/>
            </p:nvGrpSpPr>
            <p:grpSpPr>
              <a:xfrm>
                <a:off x="4620419" y="2430820"/>
                <a:ext cx="171450" cy="258446"/>
                <a:chOff x="2428" y="1692"/>
                <a:chExt cx="108" cy="163"/>
              </a:xfrm>
            </p:grpSpPr>
            <p:sp>
              <p:nvSpPr>
                <p:cNvPr id="825" name="Google Shape;825;p71"/>
                <p:cNvSpPr/>
                <p:nvPr/>
              </p:nvSpPr>
              <p:spPr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814" extrusionOk="0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6" name="Google Shape;826;p71"/>
                <p:cNvSpPr/>
                <p:nvPr/>
              </p:nvSpPr>
              <p:spPr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126" extrusionOk="0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27" name="Google Shape;827;p71"/>
              <p:cNvSpPr/>
              <p:nvPr/>
            </p:nvSpPr>
            <p:spPr>
              <a:xfrm>
                <a:off x="4580731" y="2540343"/>
                <a:ext cx="74613" cy="1095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45" extrusionOk="0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71"/>
              <p:cNvSpPr/>
              <p:nvPr/>
            </p:nvSpPr>
            <p:spPr>
              <a:xfrm>
                <a:off x="5144294" y="2622894"/>
                <a:ext cx="315913" cy="209550"/>
              </a:xfrm>
              <a:custGeom>
                <a:avLst/>
                <a:gdLst/>
                <a:ahLst/>
                <a:cxnLst/>
                <a:rect l="l" t="t" r="r" b="b"/>
                <a:pathLst>
                  <a:path w="995" h="658" extrusionOk="0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71"/>
              <p:cNvSpPr/>
              <p:nvPr/>
            </p:nvSpPr>
            <p:spPr>
              <a:xfrm>
                <a:off x="5222081" y="2729257"/>
                <a:ext cx="603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239" extrusionOk="0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71"/>
              <p:cNvSpPr/>
              <p:nvPr/>
            </p:nvSpPr>
            <p:spPr>
              <a:xfrm>
                <a:off x="5161756" y="2510181"/>
                <a:ext cx="169864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52" extrusionOk="0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1" name="Google Shape;831;p71"/>
              <p:cNvGrpSpPr/>
              <p:nvPr/>
            </p:nvGrpSpPr>
            <p:grpSpPr>
              <a:xfrm>
                <a:off x="5033169" y="2808635"/>
                <a:ext cx="68263" cy="68581"/>
                <a:chOff x="2688" y="1930"/>
                <a:chExt cx="43" cy="43"/>
              </a:xfrm>
            </p:grpSpPr>
            <p:sp>
              <p:nvSpPr>
                <p:cNvPr id="832" name="Google Shape;832;p71"/>
                <p:cNvSpPr/>
                <p:nvPr/>
              </p:nvSpPr>
              <p:spPr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216" extrusionOk="0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33" name="Google Shape;833;p71"/>
                <p:cNvSpPr/>
                <p:nvPr/>
              </p:nvSpPr>
              <p:spPr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2" extrusionOk="0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34" name="Google Shape;834;p71"/>
              <p:cNvSpPr/>
              <p:nvPr/>
            </p:nvSpPr>
            <p:spPr>
              <a:xfrm>
                <a:off x="5128419" y="2973731"/>
                <a:ext cx="39688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31" extrusionOk="0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71"/>
              <p:cNvSpPr/>
              <p:nvPr/>
            </p:nvSpPr>
            <p:spPr>
              <a:xfrm>
                <a:off x="5110956" y="2894356"/>
                <a:ext cx="111125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93" extrusionOk="0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71"/>
              <p:cNvSpPr/>
              <p:nvPr/>
            </p:nvSpPr>
            <p:spPr>
              <a:xfrm>
                <a:off x="5039519" y="2727668"/>
                <a:ext cx="11747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23" extrusionOk="0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71"/>
              <p:cNvSpPr/>
              <p:nvPr/>
            </p:nvSpPr>
            <p:spPr>
              <a:xfrm>
                <a:off x="5004594" y="2549868"/>
                <a:ext cx="173038" cy="163514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11" extrusionOk="0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71"/>
              <p:cNvSpPr/>
              <p:nvPr/>
            </p:nvSpPr>
            <p:spPr>
              <a:xfrm>
                <a:off x="5123656" y="2449856"/>
                <a:ext cx="128588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406" h="240" extrusionOk="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71"/>
              <p:cNvSpPr/>
              <p:nvPr/>
            </p:nvSpPr>
            <p:spPr>
              <a:xfrm>
                <a:off x="4966494" y="2657818"/>
                <a:ext cx="1206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22" extrusionOk="0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71"/>
              <p:cNvSpPr/>
              <p:nvPr/>
            </p:nvSpPr>
            <p:spPr>
              <a:xfrm>
                <a:off x="5149056" y="2837206"/>
                <a:ext cx="109538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15" extrusionOk="0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71"/>
              <p:cNvSpPr/>
              <p:nvPr/>
            </p:nvSpPr>
            <p:spPr>
              <a:xfrm>
                <a:off x="4995069" y="2778468"/>
                <a:ext cx="101600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76" extrusionOk="0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71"/>
              <p:cNvSpPr/>
              <p:nvPr/>
            </p:nvSpPr>
            <p:spPr>
              <a:xfrm>
                <a:off x="5095081" y="2873717"/>
                <a:ext cx="31750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97" h="215" extrusionOk="0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71"/>
              <p:cNvSpPr/>
              <p:nvPr/>
            </p:nvSpPr>
            <p:spPr>
              <a:xfrm>
                <a:off x="5125244" y="2500656"/>
                <a:ext cx="100013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317" h="244" extrusionOk="0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71"/>
              <p:cNvSpPr/>
              <p:nvPr/>
            </p:nvSpPr>
            <p:spPr>
              <a:xfrm>
                <a:off x="5053806" y="2700681"/>
                <a:ext cx="9525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49" extrusionOk="0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71"/>
              <p:cNvSpPr/>
              <p:nvPr/>
            </p:nvSpPr>
            <p:spPr>
              <a:xfrm>
                <a:off x="4993481" y="2770531"/>
                <a:ext cx="53975" cy="3968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23" extrusionOk="0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71"/>
              <p:cNvSpPr/>
              <p:nvPr/>
            </p:nvSpPr>
            <p:spPr>
              <a:xfrm>
                <a:off x="5117306" y="2881655"/>
                <a:ext cx="41275" cy="33338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07" extrusionOk="0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71"/>
              <p:cNvSpPr/>
              <p:nvPr/>
            </p:nvSpPr>
            <p:spPr>
              <a:xfrm>
                <a:off x="5110956" y="2734018"/>
                <a:ext cx="165101" cy="11588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364" extrusionOk="0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71"/>
              <p:cNvSpPr/>
              <p:nvPr/>
            </p:nvSpPr>
            <p:spPr>
              <a:xfrm>
                <a:off x="5166519" y="2397469"/>
                <a:ext cx="85725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20" extrusionOk="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71"/>
              <p:cNvSpPr/>
              <p:nvPr/>
            </p:nvSpPr>
            <p:spPr>
              <a:xfrm>
                <a:off x="5117306" y="1964082"/>
                <a:ext cx="188913" cy="425451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339" extrusionOk="0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71"/>
              <p:cNvSpPr/>
              <p:nvPr/>
            </p:nvSpPr>
            <p:spPr>
              <a:xfrm>
                <a:off x="4899819" y="2460968"/>
                <a:ext cx="492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154" h="284" extrusionOk="0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71"/>
              <p:cNvSpPr/>
              <p:nvPr/>
            </p:nvSpPr>
            <p:spPr>
              <a:xfrm>
                <a:off x="4847431" y="1911694"/>
                <a:ext cx="452437" cy="539749"/>
              </a:xfrm>
              <a:custGeom>
                <a:avLst/>
                <a:gdLst/>
                <a:ahLst/>
                <a:cxnLst/>
                <a:rect l="l" t="t" r="r" b="b"/>
                <a:pathLst>
                  <a:path w="1427" h="1701" extrusionOk="0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71"/>
              <p:cNvSpPr/>
              <p:nvPr/>
            </p:nvSpPr>
            <p:spPr>
              <a:xfrm>
                <a:off x="4952206" y="2013294"/>
                <a:ext cx="227013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640" extrusionOk="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3" name="Google Shape;853;p71"/>
              <p:cNvGrpSpPr/>
              <p:nvPr/>
            </p:nvGrpSpPr>
            <p:grpSpPr>
              <a:xfrm>
                <a:off x="5080891" y="2788583"/>
                <a:ext cx="75604" cy="108002"/>
                <a:chOff x="4160739" y="2986112"/>
                <a:chExt cx="187325" cy="233366"/>
              </a:xfrm>
            </p:grpSpPr>
            <p:sp>
              <p:nvSpPr>
                <p:cNvPr id="854" name="Google Shape;854;p71"/>
                <p:cNvSpPr/>
                <p:nvPr/>
              </p:nvSpPr>
              <p:spPr>
                <a:xfrm>
                  <a:off x="4171852" y="2986112"/>
                  <a:ext cx="176212" cy="225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295" extrusionOk="0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55" name="Google Shape;855;p71"/>
                <p:cNvSpPr/>
                <p:nvPr/>
              </p:nvSpPr>
              <p:spPr>
                <a:xfrm>
                  <a:off x="4160739" y="3130579"/>
                  <a:ext cx="87312" cy="88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18" extrusionOk="0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56" name="Google Shape;856;p71"/>
            <p:cNvGrpSpPr/>
            <p:nvPr/>
          </p:nvGrpSpPr>
          <p:grpSpPr>
            <a:xfrm>
              <a:off x="2163388" y="2849870"/>
              <a:ext cx="990856" cy="1217922"/>
              <a:chOff x="4455318" y="2994366"/>
              <a:chExt cx="1196975" cy="1339848"/>
            </a:xfrm>
          </p:grpSpPr>
          <p:sp>
            <p:nvSpPr>
              <p:cNvPr id="857" name="Google Shape;857;p71"/>
              <p:cNvSpPr/>
              <p:nvPr/>
            </p:nvSpPr>
            <p:spPr>
              <a:xfrm>
                <a:off x="4918868" y="3083266"/>
                <a:ext cx="276225" cy="26511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832" extrusionOk="0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71"/>
              <p:cNvSpPr/>
              <p:nvPr/>
            </p:nvSpPr>
            <p:spPr>
              <a:xfrm>
                <a:off x="4464843" y="3192802"/>
                <a:ext cx="146050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459" h="401" extrusionOk="0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solidFill>
                <a:srgbClr val="A5A5A5">
                  <a:alpha val="29800"/>
                </a:srgbClr>
              </a:solidFill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292F3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9" name="Google Shape;859;p71"/>
              <p:cNvGrpSpPr/>
              <p:nvPr/>
            </p:nvGrpSpPr>
            <p:grpSpPr>
              <a:xfrm>
                <a:off x="4455318" y="2994366"/>
                <a:ext cx="1196975" cy="1339848"/>
                <a:chOff x="4455318" y="2994366"/>
                <a:chExt cx="1196975" cy="1339848"/>
              </a:xfrm>
            </p:grpSpPr>
            <p:sp>
              <p:nvSpPr>
                <p:cNvPr id="860" name="Google Shape;860;p71"/>
                <p:cNvSpPr/>
                <p:nvPr/>
              </p:nvSpPr>
              <p:spPr>
                <a:xfrm>
                  <a:off x="4704556" y="3497602"/>
                  <a:ext cx="77788" cy="11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" h="356" extrusionOk="0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1" name="Google Shape;861;p71"/>
                <p:cNvSpPr/>
                <p:nvPr/>
              </p:nvSpPr>
              <p:spPr>
                <a:xfrm>
                  <a:off x="4669631" y="3429340"/>
                  <a:ext cx="131763" cy="9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307" extrusionOk="0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2" name="Google Shape;862;p71"/>
                <p:cNvSpPr/>
                <p:nvPr/>
              </p:nvSpPr>
              <p:spPr>
                <a:xfrm>
                  <a:off x="4906168" y="3469027"/>
                  <a:ext cx="133350" cy="19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" h="615" extrusionOk="0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3" name="Google Shape;863;p71"/>
                <p:cNvSpPr/>
                <p:nvPr/>
              </p:nvSpPr>
              <p:spPr>
                <a:xfrm>
                  <a:off x="4772818" y="3475377"/>
                  <a:ext cx="52388" cy="10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340" extrusionOk="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4" name="Google Shape;864;p71"/>
                <p:cNvSpPr/>
                <p:nvPr/>
              </p:nvSpPr>
              <p:spPr>
                <a:xfrm>
                  <a:off x="4991892" y="3275353"/>
                  <a:ext cx="187325" cy="287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8" h="905" extrusionOk="0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5" name="Google Shape;865;p71"/>
                <p:cNvSpPr/>
                <p:nvPr/>
              </p:nvSpPr>
              <p:spPr>
                <a:xfrm>
                  <a:off x="5395117" y="3373777"/>
                  <a:ext cx="114300" cy="103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" h="324" extrusionOk="0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6" name="Google Shape;866;p71"/>
                <p:cNvSpPr/>
                <p:nvPr/>
              </p:nvSpPr>
              <p:spPr>
                <a:xfrm>
                  <a:off x="4548981" y="3245191"/>
                  <a:ext cx="282574" cy="269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" h="851" extrusionOk="0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7" name="Google Shape;867;p71"/>
                <p:cNvSpPr/>
                <p:nvPr/>
              </p:nvSpPr>
              <p:spPr>
                <a:xfrm>
                  <a:off x="4887118" y="2994366"/>
                  <a:ext cx="69850" cy="1476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462" extrusionOk="0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8" name="Google Shape;868;p71"/>
                <p:cNvSpPr/>
                <p:nvPr/>
              </p:nvSpPr>
              <p:spPr>
                <a:xfrm>
                  <a:off x="5187155" y="3115016"/>
                  <a:ext cx="195263" cy="1920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" h="605" extrusionOk="0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69" name="Google Shape;869;p71"/>
                <p:cNvSpPr/>
                <p:nvPr/>
              </p:nvSpPr>
              <p:spPr>
                <a:xfrm>
                  <a:off x="4610893" y="2999129"/>
                  <a:ext cx="352426" cy="358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" h="1129" extrusionOk="0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0" name="Google Shape;870;p71"/>
                <p:cNvSpPr/>
                <p:nvPr/>
              </p:nvSpPr>
              <p:spPr>
                <a:xfrm>
                  <a:off x="4464843" y="3202329"/>
                  <a:ext cx="209550" cy="2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" h="727" extrusionOk="0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1" name="Google Shape;871;p71"/>
                <p:cNvSpPr/>
                <p:nvPr/>
              </p:nvSpPr>
              <p:spPr>
                <a:xfrm>
                  <a:off x="4534693" y="3026117"/>
                  <a:ext cx="207963" cy="166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" h="526" extrusionOk="0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2" name="Google Shape;872;p71"/>
                <p:cNvSpPr/>
                <p:nvPr/>
              </p:nvSpPr>
              <p:spPr>
                <a:xfrm>
                  <a:off x="5474492" y="3484903"/>
                  <a:ext cx="177801" cy="23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740" extrusionOk="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3" name="Google Shape;873;p71"/>
                <p:cNvSpPr/>
                <p:nvPr/>
              </p:nvSpPr>
              <p:spPr>
                <a:xfrm>
                  <a:off x="4761706" y="3272179"/>
                  <a:ext cx="276226" cy="215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" h="678" extrusionOk="0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4" name="Google Shape;874;p71"/>
                <p:cNvSpPr/>
                <p:nvPr/>
              </p:nvSpPr>
              <p:spPr>
                <a:xfrm>
                  <a:off x="5334792" y="3432516"/>
                  <a:ext cx="261937" cy="19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" h="626" extrusionOk="0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5" name="Google Shape;875;p71"/>
                <p:cNvSpPr/>
                <p:nvPr/>
              </p:nvSpPr>
              <p:spPr>
                <a:xfrm>
                  <a:off x="5296692" y="4153240"/>
                  <a:ext cx="20638" cy="2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90" extrusionOk="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6" name="Google Shape;876;p71"/>
                <p:cNvSpPr/>
                <p:nvPr/>
              </p:nvSpPr>
              <p:spPr>
                <a:xfrm>
                  <a:off x="5045867" y="4083390"/>
                  <a:ext cx="285750" cy="250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" h="791" extrusionOk="0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7" name="Google Shape;877;p71"/>
                <p:cNvSpPr/>
                <p:nvPr/>
              </p:nvSpPr>
              <p:spPr>
                <a:xfrm>
                  <a:off x="5330030" y="3854791"/>
                  <a:ext cx="55563" cy="138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431" extrusionOk="0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8" name="Google Shape;878;p71"/>
                <p:cNvSpPr/>
                <p:nvPr/>
              </p:nvSpPr>
              <p:spPr>
                <a:xfrm>
                  <a:off x="5511005" y="3904002"/>
                  <a:ext cx="123825" cy="2476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" h="776" extrusionOk="0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79" name="Google Shape;879;p71"/>
                <p:cNvGrpSpPr/>
                <p:nvPr/>
              </p:nvGrpSpPr>
              <p:grpSpPr>
                <a:xfrm>
                  <a:off x="4961730" y="3769072"/>
                  <a:ext cx="219710" cy="240983"/>
                  <a:chOff x="2643" y="2535"/>
                  <a:chExt cx="138" cy="152"/>
                </a:xfrm>
              </p:grpSpPr>
              <p:sp>
                <p:nvSpPr>
                  <p:cNvPr id="880" name="Google Shape;880;p71"/>
                  <p:cNvSpPr/>
                  <p:nvPr/>
                </p:nvSpPr>
                <p:spPr>
                  <a:xfrm>
                    <a:off x="2643" y="2550"/>
                    <a:ext cx="138" cy="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" h="684" extrusionOk="0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solidFill>
                    <a:srgbClr val="A5A5A5">
                      <a:alpha val="29800"/>
                    </a:srgbClr>
                  </a:solidFill>
                  <a:ln w="9525" cap="rnd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292F3C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1" name="Google Shape;881;p71"/>
                  <p:cNvSpPr/>
                  <p:nvPr/>
                </p:nvSpPr>
                <p:spPr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" h="78" extrusionOk="0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solidFill>
                    <a:srgbClr val="A5A5A5">
                      <a:alpha val="29800"/>
                    </a:srgbClr>
                  </a:solidFill>
                  <a:ln w="9525" cap="rnd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292F3C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2" name="Google Shape;882;p71"/>
                <p:cNvSpPr/>
                <p:nvPr/>
              </p:nvSpPr>
              <p:spPr>
                <a:xfrm>
                  <a:off x="5231605" y="4207217"/>
                  <a:ext cx="39688" cy="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" h="131" extrusionOk="0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3" name="Google Shape;883;p71"/>
                <p:cNvSpPr/>
                <p:nvPr/>
              </p:nvSpPr>
              <p:spPr>
                <a:xfrm>
                  <a:off x="5142705" y="3834155"/>
                  <a:ext cx="203200" cy="17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" h="552" extrusionOk="0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4" name="Google Shape;884;p71"/>
                <p:cNvSpPr/>
                <p:nvPr/>
              </p:nvSpPr>
              <p:spPr>
                <a:xfrm>
                  <a:off x="5198267" y="3965918"/>
                  <a:ext cx="134938" cy="128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" h="405" extrusionOk="0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5" name="Google Shape;885;p71"/>
                <p:cNvSpPr/>
                <p:nvPr/>
              </p:nvSpPr>
              <p:spPr>
                <a:xfrm>
                  <a:off x="4961730" y="3988143"/>
                  <a:ext cx="233362" cy="23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" h="722" extrusionOk="0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6" name="Google Shape;886;p71"/>
                <p:cNvSpPr/>
                <p:nvPr/>
              </p:nvSpPr>
              <p:spPr>
                <a:xfrm>
                  <a:off x="5282405" y="3875430"/>
                  <a:ext cx="185739" cy="296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937" extrusionOk="0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7" name="Google Shape;887;p71"/>
                <p:cNvSpPr/>
                <p:nvPr/>
              </p:nvSpPr>
              <p:spPr>
                <a:xfrm>
                  <a:off x="5104605" y="4004017"/>
                  <a:ext cx="165100" cy="169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" h="534" extrusionOk="0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8" name="Google Shape;888;p71"/>
                <p:cNvSpPr/>
                <p:nvPr/>
              </p:nvSpPr>
              <p:spPr>
                <a:xfrm>
                  <a:off x="4498181" y="3470619"/>
                  <a:ext cx="128588" cy="96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" h="307" extrusionOk="0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89" name="Google Shape;889;p71"/>
                <p:cNvSpPr/>
                <p:nvPr/>
              </p:nvSpPr>
              <p:spPr>
                <a:xfrm>
                  <a:off x="5010942" y="3499193"/>
                  <a:ext cx="228600" cy="144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" h="451" extrusionOk="0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0" name="Google Shape;890;p71"/>
                <p:cNvSpPr/>
                <p:nvPr/>
              </p:nvSpPr>
              <p:spPr>
                <a:xfrm>
                  <a:off x="4912518" y="3651593"/>
                  <a:ext cx="96838" cy="109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343" extrusionOk="0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1" name="Google Shape;891;p71"/>
                <p:cNvSpPr/>
                <p:nvPr/>
              </p:nvSpPr>
              <p:spPr>
                <a:xfrm>
                  <a:off x="4466431" y="3449980"/>
                  <a:ext cx="53975" cy="14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45" extrusionOk="0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2" name="Google Shape;892;p71"/>
                <p:cNvSpPr/>
                <p:nvPr/>
              </p:nvSpPr>
              <p:spPr>
                <a:xfrm>
                  <a:off x="4468018" y="3470619"/>
                  <a:ext cx="55563" cy="30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99" extrusionOk="0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3" name="Google Shape;893;p71"/>
                <p:cNvSpPr/>
                <p:nvPr/>
              </p:nvSpPr>
              <p:spPr>
                <a:xfrm>
                  <a:off x="4560093" y="3543643"/>
                  <a:ext cx="71438" cy="7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" h="228" extrusionOk="0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p71"/>
                <p:cNvSpPr/>
                <p:nvPr/>
              </p:nvSpPr>
              <p:spPr>
                <a:xfrm>
                  <a:off x="4806156" y="3449980"/>
                  <a:ext cx="204788" cy="169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2" h="532" extrusionOk="0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5" name="Google Shape;895;p71"/>
                <p:cNvSpPr/>
                <p:nvPr/>
              </p:nvSpPr>
              <p:spPr>
                <a:xfrm>
                  <a:off x="4952206" y="3627780"/>
                  <a:ext cx="133350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" h="479" extrusionOk="0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6" name="Google Shape;896;p71"/>
                <p:cNvSpPr/>
                <p:nvPr/>
              </p:nvSpPr>
              <p:spPr>
                <a:xfrm>
                  <a:off x="4922043" y="3653180"/>
                  <a:ext cx="33338" cy="2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69" extrusionOk="0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7" name="Google Shape;897;p71"/>
                <p:cNvSpPr/>
                <p:nvPr/>
              </p:nvSpPr>
              <p:spPr>
                <a:xfrm>
                  <a:off x="5268117" y="3732555"/>
                  <a:ext cx="28575" cy="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" h="114" extrusionOk="0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8" name="Google Shape;898;p71"/>
                <p:cNvSpPr/>
                <p:nvPr/>
              </p:nvSpPr>
              <p:spPr>
                <a:xfrm>
                  <a:off x="5277642" y="3619843"/>
                  <a:ext cx="92075" cy="96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" h="302" extrusionOk="0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9" name="Google Shape;899;p71"/>
                <p:cNvSpPr/>
                <p:nvPr/>
              </p:nvSpPr>
              <p:spPr>
                <a:xfrm>
                  <a:off x="5264942" y="3710330"/>
                  <a:ext cx="33338" cy="30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96" extrusionOk="0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0" name="Google Shape;900;p71"/>
                <p:cNvSpPr/>
                <p:nvPr/>
              </p:nvSpPr>
              <p:spPr>
                <a:xfrm>
                  <a:off x="5350667" y="3611905"/>
                  <a:ext cx="138113" cy="160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504" extrusionOk="0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1" name="Google Shape;901;p71"/>
                <p:cNvSpPr/>
                <p:nvPr/>
              </p:nvSpPr>
              <p:spPr>
                <a:xfrm>
                  <a:off x="4455318" y="3399180"/>
                  <a:ext cx="107950" cy="77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" h="244" extrusionOk="0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2" name="Google Shape;902;p71"/>
                <p:cNvSpPr/>
                <p:nvPr/>
              </p:nvSpPr>
              <p:spPr>
                <a:xfrm>
                  <a:off x="5276055" y="3708743"/>
                  <a:ext cx="190499" cy="1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591" extrusionOk="0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3" name="Google Shape;903;p71"/>
                <p:cNvSpPr/>
                <p:nvPr/>
              </p:nvSpPr>
              <p:spPr>
                <a:xfrm>
                  <a:off x="4528343" y="3518243"/>
                  <a:ext cx="52388" cy="52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66" extrusionOk="0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4" name="Google Shape;904;p71"/>
                <p:cNvSpPr/>
                <p:nvPr/>
              </p:nvSpPr>
              <p:spPr>
                <a:xfrm>
                  <a:off x="4610893" y="3505543"/>
                  <a:ext cx="106363" cy="1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354" extrusionOk="0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5" name="Google Shape;905;p71"/>
                <p:cNvSpPr/>
                <p:nvPr/>
              </p:nvSpPr>
              <p:spPr>
                <a:xfrm>
                  <a:off x="4756943" y="3497605"/>
                  <a:ext cx="38100" cy="9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" h="281" extrusionOk="0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6" name="Google Shape;906;p71"/>
                <p:cNvSpPr/>
                <p:nvPr/>
              </p:nvSpPr>
              <p:spPr>
                <a:xfrm>
                  <a:off x="4972842" y="3600794"/>
                  <a:ext cx="331788" cy="323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1018" extrusionOk="0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7" name="Google Shape;907;p71"/>
                <p:cNvSpPr/>
                <p:nvPr/>
              </p:nvSpPr>
              <p:spPr>
                <a:xfrm>
                  <a:off x="5488780" y="3469030"/>
                  <a:ext cx="25400" cy="33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106" extrusionOk="0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A5A5A5">
                    <a:alpha val="29800"/>
                  </a:srgbClr>
                </a:solidFill>
                <a:ln w="9525" cap="rnd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292F3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08" name="Google Shape;908;p71"/>
                <p:cNvGrpSpPr/>
                <p:nvPr/>
              </p:nvGrpSpPr>
              <p:grpSpPr>
                <a:xfrm>
                  <a:off x="5141257" y="3280168"/>
                  <a:ext cx="289603" cy="349471"/>
                  <a:chOff x="3548063" y="12598"/>
                  <a:chExt cx="5667375" cy="6838966"/>
                </a:xfrm>
              </p:grpSpPr>
              <p:sp>
                <p:nvSpPr>
                  <p:cNvPr id="909" name="Google Shape;909;p71"/>
                  <p:cNvSpPr/>
                  <p:nvPr/>
                </p:nvSpPr>
                <p:spPr>
                  <a:xfrm>
                    <a:off x="4084635" y="3873405"/>
                    <a:ext cx="4257675" cy="2978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2" h="1876" extrusionOk="0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solidFill>
                    <a:srgbClr val="A5A5A5">
                      <a:alpha val="29800"/>
                    </a:srgbClr>
                  </a:solidFill>
                  <a:ln w="9525" cap="rnd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292F3C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0" name="Google Shape;910;p71"/>
                  <p:cNvSpPr/>
                  <p:nvPr/>
                </p:nvSpPr>
                <p:spPr>
                  <a:xfrm>
                    <a:off x="3548063" y="12598"/>
                    <a:ext cx="5667375" cy="48609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0" h="3062" extrusionOk="0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solidFill>
                    <a:srgbClr val="A5A5A5">
                      <a:alpha val="29800"/>
                    </a:srgbClr>
                  </a:solidFill>
                  <a:ln w="9525" cap="rnd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292F3C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911" name="Google Shape;911;p71"/>
          <p:cNvSpPr/>
          <p:nvPr/>
        </p:nvSpPr>
        <p:spPr>
          <a:xfrm>
            <a:off x="4580302" y="2675616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71"/>
          <p:cNvSpPr/>
          <p:nvPr/>
        </p:nvSpPr>
        <p:spPr>
          <a:xfrm>
            <a:off x="4855106" y="2918326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1"/>
          <p:cNvSpPr/>
          <p:nvPr/>
        </p:nvSpPr>
        <p:spPr>
          <a:xfrm>
            <a:off x="5008817" y="2377362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1"/>
          <p:cNvSpPr/>
          <p:nvPr/>
        </p:nvSpPr>
        <p:spPr>
          <a:xfrm>
            <a:off x="4961998" y="2220581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71"/>
          <p:cNvSpPr/>
          <p:nvPr/>
        </p:nvSpPr>
        <p:spPr>
          <a:xfrm>
            <a:off x="6036273" y="2049354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1"/>
          <p:cNvSpPr/>
          <p:nvPr/>
        </p:nvSpPr>
        <p:spPr>
          <a:xfrm>
            <a:off x="6095958" y="2208670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71"/>
          <p:cNvSpPr/>
          <p:nvPr/>
        </p:nvSpPr>
        <p:spPr>
          <a:xfrm>
            <a:off x="6043390" y="2377711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1"/>
          <p:cNvSpPr/>
          <p:nvPr/>
        </p:nvSpPr>
        <p:spPr>
          <a:xfrm>
            <a:off x="7279972" y="2724651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71"/>
          <p:cNvSpPr/>
          <p:nvPr/>
        </p:nvSpPr>
        <p:spPr>
          <a:xfrm>
            <a:off x="7135455" y="2788334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71"/>
          <p:cNvSpPr txBox="1"/>
          <p:nvPr/>
        </p:nvSpPr>
        <p:spPr>
          <a:xfrm>
            <a:off x="4625984" y="2057097"/>
            <a:ext cx="665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Toronto, ON</a:t>
            </a:r>
            <a:endParaRPr sz="1100"/>
          </a:p>
        </p:txBody>
      </p:sp>
      <p:sp>
        <p:nvSpPr>
          <p:cNvPr id="921" name="Google Shape;921;p71"/>
          <p:cNvSpPr txBox="1"/>
          <p:nvPr/>
        </p:nvSpPr>
        <p:spPr>
          <a:xfrm>
            <a:off x="5080000" y="2296892"/>
            <a:ext cx="6723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Philadelphia</a:t>
            </a:r>
            <a:endParaRPr sz="1100"/>
          </a:p>
        </p:txBody>
      </p:sp>
      <p:sp>
        <p:nvSpPr>
          <p:cNvPr id="922" name="Google Shape;922;p71"/>
          <p:cNvSpPr txBox="1"/>
          <p:nvPr/>
        </p:nvSpPr>
        <p:spPr>
          <a:xfrm>
            <a:off x="4629309" y="2671699"/>
            <a:ext cx="4452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Mexico</a:t>
            </a:r>
            <a:endParaRPr sz="1100"/>
          </a:p>
        </p:txBody>
      </p:sp>
      <p:sp>
        <p:nvSpPr>
          <p:cNvPr id="923" name="Google Shape;923;p71"/>
          <p:cNvSpPr txBox="1"/>
          <p:nvPr/>
        </p:nvSpPr>
        <p:spPr>
          <a:xfrm>
            <a:off x="4300987" y="2875485"/>
            <a:ext cx="6024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Costa</a:t>
            </a:r>
            <a:r>
              <a:rPr lang="en" sz="6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Rica</a:t>
            </a:r>
            <a:endParaRPr sz="1100"/>
          </a:p>
        </p:txBody>
      </p:sp>
      <p:sp>
        <p:nvSpPr>
          <p:cNvPr id="924" name="Google Shape;924;p71"/>
          <p:cNvSpPr txBox="1"/>
          <p:nvPr/>
        </p:nvSpPr>
        <p:spPr>
          <a:xfrm>
            <a:off x="5557553" y="3292036"/>
            <a:ext cx="384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Brazil</a:t>
            </a:r>
            <a:endParaRPr sz="1100"/>
          </a:p>
        </p:txBody>
      </p:sp>
      <p:sp>
        <p:nvSpPr>
          <p:cNvPr id="925" name="Google Shape;925;p71"/>
          <p:cNvSpPr txBox="1"/>
          <p:nvPr/>
        </p:nvSpPr>
        <p:spPr>
          <a:xfrm>
            <a:off x="5194881" y="3759753"/>
            <a:ext cx="5604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Argentina</a:t>
            </a:r>
            <a:endParaRPr sz="1100"/>
          </a:p>
        </p:txBody>
      </p:sp>
      <p:sp>
        <p:nvSpPr>
          <p:cNvPr id="926" name="Google Shape;926;p71"/>
          <p:cNvSpPr txBox="1"/>
          <p:nvPr/>
        </p:nvSpPr>
        <p:spPr>
          <a:xfrm>
            <a:off x="5612432" y="2001072"/>
            <a:ext cx="4704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London</a:t>
            </a:r>
            <a:endParaRPr sz="1100"/>
          </a:p>
        </p:txBody>
      </p:sp>
      <p:sp>
        <p:nvSpPr>
          <p:cNvPr id="927" name="Google Shape;927;p71"/>
          <p:cNvSpPr txBox="1"/>
          <p:nvPr/>
        </p:nvSpPr>
        <p:spPr>
          <a:xfrm>
            <a:off x="6155946" y="2341087"/>
            <a:ext cx="434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Madrid</a:t>
            </a:r>
            <a:endParaRPr sz="1100"/>
          </a:p>
        </p:txBody>
      </p:sp>
      <p:sp>
        <p:nvSpPr>
          <p:cNvPr id="928" name="Google Shape;928;p71"/>
          <p:cNvSpPr txBox="1"/>
          <p:nvPr/>
        </p:nvSpPr>
        <p:spPr>
          <a:xfrm>
            <a:off x="5796343" y="2155249"/>
            <a:ext cx="359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Paris</a:t>
            </a:r>
            <a:endParaRPr sz="1100"/>
          </a:p>
        </p:txBody>
      </p:sp>
      <p:sp>
        <p:nvSpPr>
          <p:cNvPr id="929" name="Google Shape;929;p71"/>
          <p:cNvSpPr txBox="1"/>
          <p:nvPr/>
        </p:nvSpPr>
        <p:spPr>
          <a:xfrm>
            <a:off x="7354767" y="2681095"/>
            <a:ext cx="359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Pune</a:t>
            </a:r>
            <a:endParaRPr sz="1100"/>
          </a:p>
        </p:txBody>
      </p:sp>
      <p:sp>
        <p:nvSpPr>
          <p:cNvPr id="930" name="Google Shape;930;p71"/>
          <p:cNvSpPr txBox="1"/>
          <p:nvPr/>
        </p:nvSpPr>
        <p:spPr>
          <a:xfrm>
            <a:off x="7543864" y="2392833"/>
            <a:ext cx="546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Shanghai</a:t>
            </a:r>
            <a:endParaRPr sz="1100"/>
          </a:p>
        </p:txBody>
      </p:sp>
      <p:sp>
        <p:nvSpPr>
          <p:cNvPr id="931" name="Google Shape;931;p71"/>
          <p:cNvSpPr txBox="1"/>
          <p:nvPr/>
        </p:nvSpPr>
        <p:spPr>
          <a:xfrm>
            <a:off x="8245120" y="2542555"/>
            <a:ext cx="410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Osaka</a:t>
            </a:r>
            <a:endParaRPr sz="1100"/>
          </a:p>
        </p:txBody>
      </p:sp>
      <p:sp>
        <p:nvSpPr>
          <p:cNvPr id="932" name="Google Shape;932;p71"/>
          <p:cNvSpPr txBox="1"/>
          <p:nvPr/>
        </p:nvSpPr>
        <p:spPr>
          <a:xfrm>
            <a:off x="8010755" y="3445870"/>
            <a:ext cx="5955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Melbourne</a:t>
            </a:r>
            <a:endParaRPr sz="1100"/>
          </a:p>
        </p:txBody>
      </p:sp>
      <p:sp>
        <p:nvSpPr>
          <p:cNvPr id="933" name="Google Shape;933;p71"/>
          <p:cNvSpPr txBox="1"/>
          <p:nvPr/>
        </p:nvSpPr>
        <p:spPr>
          <a:xfrm>
            <a:off x="6167639" y="1936516"/>
            <a:ext cx="633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Amsterdam</a:t>
            </a:r>
            <a:endParaRPr sz="1100"/>
          </a:p>
        </p:txBody>
      </p:sp>
      <p:sp>
        <p:nvSpPr>
          <p:cNvPr id="934" name="Google Shape;934;p71"/>
          <p:cNvSpPr txBox="1"/>
          <p:nvPr/>
        </p:nvSpPr>
        <p:spPr>
          <a:xfrm>
            <a:off x="7925258" y="2834557"/>
            <a:ext cx="4197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Manila</a:t>
            </a:r>
            <a:endParaRPr sz="1100"/>
          </a:p>
        </p:txBody>
      </p:sp>
      <p:sp>
        <p:nvSpPr>
          <p:cNvPr id="935" name="Google Shape;935;p71"/>
          <p:cNvSpPr txBox="1"/>
          <p:nvPr/>
        </p:nvSpPr>
        <p:spPr>
          <a:xfrm>
            <a:off x="6588022" y="2744977"/>
            <a:ext cx="6060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Hyderabad</a:t>
            </a:r>
            <a:endParaRPr sz="1100"/>
          </a:p>
        </p:txBody>
      </p:sp>
      <p:sp>
        <p:nvSpPr>
          <p:cNvPr id="936" name="Google Shape;936;p71"/>
          <p:cNvSpPr txBox="1"/>
          <p:nvPr/>
        </p:nvSpPr>
        <p:spPr>
          <a:xfrm>
            <a:off x="3722522" y="2493733"/>
            <a:ext cx="7575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1100"/>
          </a:p>
        </p:txBody>
      </p:sp>
      <p:sp>
        <p:nvSpPr>
          <p:cNvPr id="937" name="Google Shape;937;p71"/>
          <p:cNvSpPr txBox="1"/>
          <p:nvPr/>
        </p:nvSpPr>
        <p:spPr>
          <a:xfrm>
            <a:off x="7361133" y="2899846"/>
            <a:ext cx="495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Chennai</a:t>
            </a:r>
            <a:endParaRPr sz="1100"/>
          </a:p>
        </p:txBody>
      </p:sp>
      <p:sp>
        <p:nvSpPr>
          <p:cNvPr id="938" name="Google Shape;938;p71"/>
          <p:cNvSpPr/>
          <p:nvPr/>
        </p:nvSpPr>
        <p:spPr>
          <a:xfrm>
            <a:off x="7287855" y="2940741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1"/>
          <p:cNvSpPr/>
          <p:nvPr/>
        </p:nvSpPr>
        <p:spPr>
          <a:xfrm>
            <a:off x="5462796" y="3328128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1"/>
          <p:cNvSpPr/>
          <p:nvPr/>
        </p:nvSpPr>
        <p:spPr>
          <a:xfrm>
            <a:off x="5112141" y="3798192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1"/>
          <p:cNvSpPr/>
          <p:nvPr/>
        </p:nvSpPr>
        <p:spPr>
          <a:xfrm>
            <a:off x="7786366" y="2562050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1"/>
          <p:cNvSpPr/>
          <p:nvPr/>
        </p:nvSpPr>
        <p:spPr>
          <a:xfrm>
            <a:off x="8166667" y="2579862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1"/>
          <p:cNvSpPr/>
          <p:nvPr/>
        </p:nvSpPr>
        <p:spPr>
          <a:xfrm>
            <a:off x="8257044" y="3775466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1"/>
          <p:cNvSpPr/>
          <p:nvPr/>
        </p:nvSpPr>
        <p:spPr>
          <a:xfrm>
            <a:off x="7851091" y="2873886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1"/>
          <p:cNvSpPr/>
          <p:nvPr/>
        </p:nvSpPr>
        <p:spPr>
          <a:xfrm>
            <a:off x="6181099" y="2090201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71"/>
          <p:cNvSpPr/>
          <p:nvPr/>
        </p:nvSpPr>
        <p:spPr>
          <a:xfrm>
            <a:off x="4292339" y="2432780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1"/>
          <p:cNvSpPr/>
          <p:nvPr/>
        </p:nvSpPr>
        <p:spPr>
          <a:xfrm>
            <a:off x="3537239" y="837347"/>
            <a:ext cx="5530500" cy="45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48" name="Google Shape;948;p71"/>
          <p:cNvGraphicFramePr/>
          <p:nvPr/>
        </p:nvGraphicFramePr>
        <p:xfrm>
          <a:off x="176407" y="5091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{063990DC-2CBC-4847-A531-6102040AB0A1}</a:tableStyleId>
              </a:tblPr>
              <a:tblGrid>
                <a:gridCol w="124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13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0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2600" b="1" i="0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70+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2600" b="1" i="0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6,500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2600" b="1" i="0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1,150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2600" b="1" i="0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20,000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26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1,650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26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15,000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en" sz="2600" b="1" i="0" u="none" strike="noStrike" cap="non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500 +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Offices </a:t>
                      </a:r>
                      <a:b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Globally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Experience Designers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Marketing Consultants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Digital Engineers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Commerce Specialists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Engineers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dk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SAP Hybris Consultants</a:t>
                      </a:r>
                      <a:endParaRPr sz="11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50" marR="91450" marT="0" marB="0">
                    <a:lnL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49" name="Google Shape;949;p71"/>
          <p:cNvSpPr/>
          <p:nvPr/>
        </p:nvSpPr>
        <p:spPr>
          <a:xfrm>
            <a:off x="4901862" y="2615117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71"/>
          <p:cNvSpPr txBox="1"/>
          <p:nvPr/>
        </p:nvSpPr>
        <p:spPr>
          <a:xfrm>
            <a:off x="4940978" y="2584441"/>
            <a:ext cx="429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Tampa</a:t>
            </a:r>
            <a:endParaRPr sz="1100"/>
          </a:p>
        </p:txBody>
      </p:sp>
      <p:sp>
        <p:nvSpPr>
          <p:cNvPr id="951" name="Google Shape;951;p71"/>
          <p:cNvSpPr/>
          <p:nvPr/>
        </p:nvSpPr>
        <p:spPr>
          <a:xfrm>
            <a:off x="4649315" y="2511056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71"/>
          <p:cNvSpPr txBox="1"/>
          <p:nvPr/>
        </p:nvSpPr>
        <p:spPr>
          <a:xfrm>
            <a:off x="4700399" y="2467914"/>
            <a:ext cx="4053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Dallas</a:t>
            </a:r>
            <a:endParaRPr sz="1100"/>
          </a:p>
        </p:txBody>
      </p:sp>
      <p:sp>
        <p:nvSpPr>
          <p:cNvPr id="953" name="Google Shape;953;p71"/>
          <p:cNvSpPr/>
          <p:nvPr/>
        </p:nvSpPr>
        <p:spPr>
          <a:xfrm>
            <a:off x="4725055" y="2380655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71"/>
          <p:cNvSpPr txBox="1"/>
          <p:nvPr/>
        </p:nvSpPr>
        <p:spPr>
          <a:xfrm>
            <a:off x="4408504" y="2234836"/>
            <a:ext cx="495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1100"/>
          </a:p>
        </p:txBody>
      </p:sp>
      <p:sp>
        <p:nvSpPr>
          <p:cNvPr id="955" name="Google Shape;955;p71"/>
          <p:cNvSpPr txBox="1"/>
          <p:nvPr/>
        </p:nvSpPr>
        <p:spPr>
          <a:xfrm>
            <a:off x="6554619" y="2068152"/>
            <a:ext cx="5196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00"/>
              <a:buFont typeface="Arial"/>
              <a:buNone/>
            </a:pPr>
            <a:r>
              <a:rPr lang="en" sz="7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Romania</a:t>
            </a:r>
            <a:endParaRPr sz="1100"/>
          </a:p>
        </p:txBody>
      </p:sp>
      <p:sp>
        <p:nvSpPr>
          <p:cNvPr id="956" name="Google Shape;956;p71"/>
          <p:cNvSpPr/>
          <p:nvPr/>
        </p:nvSpPr>
        <p:spPr>
          <a:xfrm>
            <a:off x="6490504" y="2113315"/>
            <a:ext cx="109800" cy="109800"/>
          </a:xfrm>
          <a:prstGeom prst="ellipse">
            <a:avLst/>
          </a:prstGeom>
          <a:solidFill>
            <a:srgbClr val="3F3F3F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71"/>
          <p:cNvSpPr txBox="1"/>
          <p:nvPr/>
        </p:nvSpPr>
        <p:spPr>
          <a:xfrm>
            <a:off x="345875" y="2530094"/>
            <a:ext cx="2491800" cy="22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27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" sz="1000" b="1">
                <a:solidFill>
                  <a:srgbClr val="FFFFFF"/>
                </a:solidFill>
              </a:rPr>
              <a:t>GLOBAL COMMUNITIES &amp; TALENT</a:t>
            </a:r>
            <a:endParaRPr sz="1100"/>
          </a:p>
        </p:txBody>
      </p:sp>
      <p:pic>
        <p:nvPicPr>
          <p:cNvPr id="958" name="Google Shape;958;p7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9500" y="1684472"/>
            <a:ext cx="667304" cy="21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7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6246" y="3699284"/>
            <a:ext cx="511544" cy="133828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1"/>
          <p:cNvSpPr txBox="1"/>
          <p:nvPr/>
        </p:nvSpPr>
        <p:spPr>
          <a:xfrm>
            <a:off x="359656" y="3314310"/>
            <a:ext cx="2478000" cy="21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27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PARTNERSHIPS</a:t>
            </a:r>
            <a:endParaRPr sz="1100"/>
          </a:p>
        </p:txBody>
      </p:sp>
      <p:pic>
        <p:nvPicPr>
          <p:cNvPr id="961" name="Google Shape;961;p7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81432" y="3657410"/>
            <a:ext cx="262694" cy="26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71486" y="3619961"/>
            <a:ext cx="327326" cy="31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1903" y="4102336"/>
            <a:ext cx="731506" cy="23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7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335298" y="3992686"/>
            <a:ext cx="367312" cy="36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7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873095" y="3980203"/>
            <a:ext cx="594839" cy="36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7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856618" y="3640431"/>
            <a:ext cx="663601" cy="317407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71"/>
          <p:cNvSpPr/>
          <p:nvPr/>
        </p:nvSpPr>
        <p:spPr>
          <a:xfrm>
            <a:off x="347325" y="2785675"/>
            <a:ext cx="2491800" cy="2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Proxima Nova"/>
                <a:ea typeface="Proxima Nova"/>
                <a:cs typeface="Proxima Nova"/>
                <a:sym typeface="Proxima Nova"/>
              </a:rPr>
              <a:t>14</a:t>
            </a: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 Core Communities of Talent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8" name="Google Shape;968;p71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GLOBAL PRODUCT ENGINEERING WITH SCALE AND AGILITY</a:t>
            </a:r>
            <a:endParaRPr b="0"/>
          </a:p>
        </p:txBody>
      </p:sp>
      <p:sp>
        <p:nvSpPr>
          <p:cNvPr id="969" name="Google Shape;969;p71"/>
          <p:cNvSpPr txBox="1"/>
          <p:nvPr/>
        </p:nvSpPr>
        <p:spPr>
          <a:xfrm>
            <a:off x="5407525" y="4719550"/>
            <a:ext cx="880200" cy="22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27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lang="en" sz="1000" b="1">
                <a:solidFill>
                  <a:srgbClr val="FFFFFF"/>
                </a:solidFill>
              </a:rPr>
              <a:t>AWARDS</a:t>
            </a:r>
            <a:endParaRPr sz="1100"/>
          </a:p>
        </p:txBody>
      </p:sp>
      <p:pic>
        <p:nvPicPr>
          <p:cNvPr id="970" name="Google Shape;970;p71" descr="Image result for gartner logo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337123" y="4404950"/>
            <a:ext cx="546000" cy="1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7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44248" y="4367998"/>
            <a:ext cx="672796" cy="20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7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897971" y="4361911"/>
            <a:ext cx="297145" cy="21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71" descr="Image result for Forrester logo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057533" y="4434564"/>
            <a:ext cx="749018" cy="119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7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980941" y="4378600"/>
            <a:ext cx="512698" cy="26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1" descr="Related image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392002" y="4352591"/>
            <a:ext cx="746767" cy="283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7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247578" y="4401475"/>
            <a:ext cx="556776" cy="139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2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Footprint in Restaurant Space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3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ACROSS THE VALUE CHAIN</a:t>
            </a:r>
            <a:endParaRPr/>
          </a:p>
        </p:txBody>
      </p:sp>
      <p:sp>
        <p:nvSpPr>
          <p:cNvPr id="987" name="Google Shape;987;p73"/>
          <p:cNvSpPr txBox="1"/>
          <p:nvPr/>
        </p:nvSpPr>
        <p:spPr>
          <a:xfrm>
            <a:off x="3526148" y="3345973"/>
            <a:ext cx="20256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73"/>
          <p:cNvSpPr txBox="1"/>
          <p:nvPr/>
        </p:nvSpPr>
        <p:spPr>
          <a:xfrm>
            <a:off x="3540718" y="101311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73"/>
          <p:cNvSpPr txBox="1"/>
          <p:nvPr/>
        </p:nvSpPr>
        <p:spPr>
          <a:xfrm>
            <a:off x="982239" y="3114772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0" name="Google Shape;990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722" y="681857"/>
            <a:ext cx="1031847" cy="103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1317" y="829518"/>
            <a:ext cx="486159" cy="603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6426" y="1135795"/>
            <a:ext cx="1470258" cy="110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03647" y="3614425"/>
            <a:ext cx="1164134" cy="87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6439" y="2646061"/>
            <a:ext cx="1221367" cy="120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07404" y="3786407"/>
            <a:ext cx="671838" cy="50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114" y="3142917"/>
            <a:ext cx="1470258" cy="110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7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60769" y="1556432"/>
            <a:ext cx="1253356" cy="27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7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73904" y="3557288"/>
            <a:ext cx="1253356" cy="273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1330" y="3098271"/>
            <a:ext cx="884647" cy="49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7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79241" y="3106709"/>
            <a:ext cx="1148600" cy="36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7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23310" y="991320"/>
            <a:ext cx="1194776" cy="27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7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5388" y="1513567"/>
            <a:ext cx="1396966" cy="3606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73"/>
          <p:cNvSpPr txBox="1"/>
          <p:nvPr/>
        </p:nvSpPr>
        <p:spPr>
          <a:xfrm>
            <a:off x="861272" y="2290402"/>
            <a:ext cx="2844600" cy="34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OMNICHANNEL COMMERCE</a:t>
            </a:r>
            <a:endParaRPr sz="1100"/>
          </a:p>
        </p:txBody>
      </p:sp>
      <p:sp>
        <p:nvSpPr>
          <p:cNvPr id="1004" name="Google Shape;1004;p73"/>
          <p:cNvSpPr txBox="1"/>
          <p:nvPr/>
        </p:nvSpPr>
        <p:spPr>
          <a:xfrm>
            <a:off x="1733979" y="1965568"/>
            <a:ext cx="10992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WEB</a:t>
            </a:r>
            <a:endParaRPr sz="1100"/>
          </a:p>
        </p:txBody>
      </p:sp>
      <p:sp>
        <p:nvSpPr>
          <p:cNvPr id="1005" name="Google Shape;1005;p73"/>
          <p:cNvSpPr txBox="1"/>
          <p:nvPr/>
        </p:nvSpPr>
        <p:spPr>
          <a:xfrm>
            <a:off x="1737415" y="2773974"/>
            <a:ext cx="10992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APP</a:t>
            </a:r>
            <a:endParaRPr sz="1100"/>
          </a:p>
        </p:txBody>
      </p:sp>
      <p:pic>
        <p:nvPicPr>
          <p:cNvPr id="1006" name="Google Shape;1006;p7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14137" y="3682917"/>
            <a:ext cx="505251" cy="5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7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751629" y="2882404"/>
            <a:ext cx="962395" cy="96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05320" y="3503743"/>
            <a:ext cx="1164134" cy="87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3"/>
          <p:cNvSpPr txBox="1"/>
          <p:nvPr/>
        </p:nvSpPr>
        <p:spPr>
          <a:xfrm>
            <a:off x="5989447" y="2703113"/>
            <a:ext cx="1774800" cy="3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INNOVATION</a:t>
            </a:r>
            <a:endParaRPr sz="1100"/>
          </a:p>
        </p:txBody>
      </p:sp>
      <p:pic>
        <p:nvPicPr>
          <p:cNvPr id="1010" name="Google Shape;1010;p7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302278" y="1100256"/>
            <a:ext cx="962396" cy="962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03705" y="1409394"/>
            <a:ext cx="1194776" cy="27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1784" y="1061475"/>
            <a:ext cx="1470258" cy="1102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1629" y="1658162"/>
            <a:ext cx="1031847" cy="103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004191" y="1988915"/>
            <a:ext cx="1148600" cy="3642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73"/>
          <p:cNvSpPr txBox="1"/>
          <p:nvPr/>
        </p:nvSpPr>
        <p:spPr>
          <a:xfrm>
            <a:off x="5988460" y="894208"/>
            <a:ext cx="1774800" cy="33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IN-RESTAURANT</a:t>
            </a:r>
            <a:endParaRPr sz="1100"/>
          </a:p>
        </p:txBody>
      </p:sp>
      <p:pic>
        <p:nvPicPr>
          <p:cNvPr id="1016" name="Google Shape;1016;p7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27821" y="3250698"/>
            <a:ext cx="1194776" cy="279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475339" y="3626665"/>
            <a:ext cx="945290" cy="708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4"/>
          <p:cNvSpPr txBox="1"/>
          <p:nvPr/>
        </p:nvSpPr>
        <p:spPr>
          <a:xfrm>
            <a:off x="3297548" y="3422173"/>
            <a:ext cx="20256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3" name="Google Shape;1023;p74"/>
          <p:cNvGrpSpPr/>
          <p:nvPr/>
        </p:nvGrpSpPr>
        <p:grpSpPr>
          <a:xfrm rot="-1799885">
            <a:off x="6624770" y="1633422"/>
            <a:ext cx="2208802" cy="2139318"/>
            <a:chOff x="8674185" y="2096972"/>
            <a:chExt cx="5143630" cy="4981821"/>
          </a:xfrm>
        </p:grpSpPr>
        <p:pic>
          <p:nvPicPr>
            <p:cNvPr id="1024" name="Google Shape;1024;p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800000">
              <a:off x="9413932" y="2354413"/>
              <a:ext cx="1963605" cy="348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7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800000">
              <a:off x="11253905" y="3373578"/>
              <a:ext cx="1814151" cy="34851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6" name="Google Shape;1026;p74"/>
          <p:cNvGrpSpPr/>
          <p:nvPr/>
        </p:nvGrpSpPr>
        <p:grpSpPr>
          <a:xfrm>
            <a:off x="364777" y="751194"/>
            <a:ext cx="2527209" cy="1420031"/>
            <a:chOff x="475196" y="2806723"/>
            <a:chExt cx="5249707" cy="2949795"/>
          </a:xfrm>
        </p:grpSpPr>
        <p:grpSp>
          <p:nvGrpSpPr>
            <p:cNvPr id="1027" name="Google Shape;1027;p74"/>
            <p:cNvGrpSpPr/>
            <p:nvPr/>
          </p:nvGrpSpPr>
          <p:grpSpPr>
            <a:xfrm>
              <a:off x="475196" y="2806723"/>
              <a:ext cx="3485617" cy="2949795"/>
              <a:chOff x="7447203" y="3377934"/>
              <a:chExt cx="2778048" cy="2350996"/>
            </a:xfrm>
          </p:grpSpPr>
          <p:pic>
            <p:nvPicPr>
              <p:cNvPr id="1028" name="Google Shape;1028;p74"/>
              <p:cNvPicPr preferRelativeResize="0"/>
              <p:nvPr/>
            </p:nvPicPr>
            <p:blipFill rotWithShape="1">
              <a:blip r:embed="rId5">
                <a:alphaModFix/>
              </a:blip>
              <a:srcRect t="10562" r="289"/>
              <a:stretch/>
            </p:blipFill>
            <p:spPr>
              <a:xfrm>
                <a:off x="7562350" y="3602202"/>
                <a:ext cx="2541773" cy="14248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9" name="Google Shape;1029;p7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447203" y="3377934"/>
                <a:ext cx="2778048" cy="23509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30" name="Google Shape;1030;p74"/>
            <p:cNvGrpSpPr/>
            <p:nvPr/>
          </p:nvGrpSpPr>
          <p:grpSpPr>
            <a:xfrm>
              <a:off x="2604264" y="3608920"/>
              <a:ext cx="2697726" cy="2023294"/>
              <a:chOff x="8674191" y="3254551"/>
              <a:chExt cx="2697726" cy="2023294"/>
            </a:xfrm>
          </p:grpSpPr>
          <p:pic>
            <p:nvPicPr>
              <p:cNvPr id="1031" name="Google Shape;1031;p74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9462805" y="3553700"/>
                <a:ext cx="1097320" cy="14630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2" name="Google Shape;1032;p74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8674191" y="3254551"/>
                <a:ext cx="2697726" cy="20232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33" name="Google Shape;1033;p7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335717" y="4417322"/>
              <a:ext cx="585904" cy="1027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7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525224" y="4106659"/>
              <a:ext cx="2199680" cy="1649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5" name="Google Shape;1035;p74"/>
          <p:cNvSpPr txBox="1"/>
          <p:nvPr/>
        </p:nvSpPr>
        <p:spPr>
          <a:xfrm>
            <a:off x="1728947" y="457621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74"/>
          <p:cNvSpPr txBox="1"/>
          <p:nvPr/>
        </p:nvSpPr>
        <p:spPr>
          <a:xfrm>
            <a:off x="536795" y="2260506"/>
            <a:ext cx="18357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PAPAJOHNS.COM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eCommerce Development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Store Systems Development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UX Strategy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Cloud Native Transformation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7" name="Google Shape;1037;p74"/>
          <p:cNvSpPr txBox="1"/>
          <p:nvPr/>
        </p:nvSpPr>
        <p:spPr>
          <a:xfrm>
            <a:off x="6801166" y="3549611"/>
            <a:ext cx="18357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JACK IN THE BOX APP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Digital Strategy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App Design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App Development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App Testing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8" name="Google Shape;1038;p74"/>
          <p:cNvSpPr txBox="1"/>
          <p:nvPr/>
        </p:nvSpPr>
        <p:spPr>
          <a:xfrm>
            <a:off x="3312118" y="1089317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9" name="Google Shape;1039;p7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54455" y="658763"/>
            <a:ext cx="1349372" cy="179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74"/>
          <p:cNvSpPr txBox="1"/>
          <p:nvPr/>
        </p:nvSpPr>
        <p:spPr>
          <a:xfrm>
            <a:off x="4614289" y="2561014"/>
            <a:ext cx="20298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VOICE ORDERING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Conversational AI Ordering Platform deployable via app/web/kiosk/drive-thru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Visual, Audio, and Voice Interaction Design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1" name="Google Shape;1041;p74"/>
          <p:cNvSpPr txBox="1"/>
          <p:nvPr/>
        </p:nvSpPr>
        <p:spPr>
          <a:xfrm>
            <a:off x="2558548" y="3966801"/>
            <a:ext cx="18357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DUNKIN’ DONUTS KIOSK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  <a:p>
            <a:pPr marL="139700" marR="0" lvl="0" indent="-139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Proxima Nova"/>
              <a:buChar char="/"/>
            </a:pPr>
            <a:r>
              <a:rPr lang="en" sz="80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Kiosk UX, Visual Design, and CX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042" name="Google Shape;1042;p74"/>
          <p:cNvGrpSpPr/>
          <p:nvPr/>
        </p:nvGrpSpPr>
        <p:grpSpPr>
          <a:xfrm>
            <a:off x="2592959" y="2275197"/>
            <a:ext cx="1767526" cy="1489685"/>
            <a:chOff x="350054" y="1231410"/>
            <a:chExt cx="5187926" cy="4372426"/>
          </a:xfrm>
        </p:grpSpPr>
        <p:pic>
          <p:nvPicPr>
            <p:cNvPr id="1043" name="Google Shape;1043;p7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50054" y="1231410"/>
              <a:ext cx="2459481" cy="4372426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9"/>
                </a:srgbClr>
              </a:outerShdw>
            </a:effectLst>
          </p:spPr>
        </p:pic>
        <p:pic>
          <p:nvPicPr>
            <p:cNvPr id="1044" name="Google Shape;1044;p7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078499" y="1231410"/>
              <a:ext cx="2459481" cy="4372426"/>
            </a:xfrm>
            <a:prstGeom prst="rect">
              <a:avLst/>
            </a:prstGeom>
            <a:noFill/>
            <a:ln>
              <a:noFill/>
            </a:ln>
            <a:effectLst>
              <a:outerShdw blurRad="292100" dist="139700" dir="2700000" algn="tl" rotWithShape="0">
                <a:srgbClr val="333333">
                  <a:alpha val="64709"/>
                </a:srgbClr>
              </a:outerShdw>
            </a:effectLst>
          </p:spPr>
        </p:pic>
      </p:grpSp>
      <p:sp>
        <p:nvSpPr>
          <p:cNvPr id="1045" name="Google Shape;1045;p74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DELIVERING INDUSTRY LEADING PRODUCTS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5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McDonald’s &amp; Cognizant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SV THEME 1.0">
  <a:themeElements>
    <a:clrScheme name="Cognizant Softvision">
      <a:dk1>
        <a:srgbClr val="212121"/>
      </a:dk1>
      <a:lt1>
        <a:srgbClr val="FFFFFF"/>
      </a:lt1>
      <a:dk2>
        <a:srgbClr val="212121"/>
      </a:dk2>
      <a:lt2>
        <a:srgbClr val="F4F4F4"/>
      </a:lt2>
      <a:accent1>
        <a:srgbClr val="0033A0"/>
      </a:accent1>
      <a:accent2>
        <a:srgbClr val="5C068C"/>
      </a:accent2>
      <a:accent3>
        <a:srgbClr val="C800A1"/>
      </a:accent3>
      <a:accent4>
        <a:srgbClr val="F4633A"/>
      </a:accent4>
      <a:accent5>
        <a:srgbClr val="FF8F1C"/>
      </a:accent5>
      <a:accent6>
        <a:srgbClr val="00BB50"/>
      </a:accent6>
      <a:hlink>
        <a:srgbClr val="0033A0"/>
      </a:hlink>
      <a:folHlink>
        <a:srgbClr val="5A308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3416</Words>
  <Application>Microsoft Macintosh PowerPoint</Application>
  <PresentationFormat>On-screen Show (16:9)</PresentationFormat>
  <Paragraphs>688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Proxima Nova Extrabold</vt:lpstr>
      <vt:lpstr>NTR</vt:lpstr>
      <vt:lpstr>Nunito Sans</vt:lpstr>
      <vt:lpstr>Helvetica Neue</vt:lpstr>
      <vt:lpstr>Proxima Nova</vt:lpstr>
      <vt:lpstr>Calibri</vt:lpstr>
      <vt:lpstr>Arial</vt:lpstr>
      <vt:lpstr>Noto Sans Symbols</vt:lpstr>
      <vt:lpstr>Avenir</vt:lpstr>
      <vt:lpstr>Tahoma</vt:lpstr>
      <vt:lpstr>CSV THEME 1.0</vt:lpstr>
      <vt:lpstr>PowerPoint Presentation</vt:lpstr>
      <vt:lpstr>AGENDA</vt:lpstr>
      <vt:lpstr>About Us</vt:lpstr>
      <vt:lpstr>25+ YEARS OF COGNIZANT | BUILT TO PERFORM, ADAPT, ENDURE </vt:lpstr>
      <vt:lpstr>GLOBAL PRODUCT ENGINEERING WITH SCALE AND AGILITY</vt:lpstr>
      <vt:lpstr>Our Footprint in Restaurant Space</vt:lpstr>
      <vt:lpstr>ACROSS THE VALUE CHAIN</vt:lpstr>
      <vt:lpstr>DELIVERING INDUSTRY LEADING PRODUCTS</vt:lpstr>
      <vt:lpstr>McDonald’s &amp; Cognizant</vt:lpstr>
      <vt:lpstr>OUR GLOBAL PARTNERSHIP WITH MCDONALD’S </vt:lpstr>
      <vt:lpstr>OVERVIEW OF MAJOR DIGITAL PROGRAMS IN MCDONALD'S</vt:lpstr>
      <vt:lpstr>KEY AREAS OF FOCUS</vt:lpstr>
      <vt:lpstr>CONTINUOUS VALUE DELIVERY</vt:lpstr>
      <vt:lpstr>SRE ADOPTION THROUGH ONEDEVOPS PLATFORM</vt:lpstr>
      <vt:lpstr>POWERED BY INDUSTRY CONTEXT – RESTAURANT TESTING CAPABILITIES</vt:lpstr>
      <vt:lpstr>RELEASE CERTIFICATION APPROACH</vt:lpstr>
      <vt:lpstr>PowerPoint Presentation</vt:lpstr>
      <vt:lpstr>COGNIZANT LOYALTY EXPERIENCES</vt:lpstr>
      <vt:lpstr>Thank You!</vt:lpstr>
      <vt:lpstr>Appendix</vt:lpstr>
      <vt:lpstr>Client Stories</vt:lpstr>
      <vt:lpstr>TRANSFORMING CUSTOMER EXPERIENCE</vt:lpstr>
      <vt:lpstr>DIGITAL STRATEGY &amp; TRANSFORMATION</vt:lpstr>
      <vt:lpstr>PowerPoint Presentation</vt:lpstr>
      <vt:lpstr>PowerPoint Presentation</vt:lpstr>
      <vt:lpstr>PowerPoint Presentation</vt:lpstr>
      <vt:lpstr>MULTI-BRAND EXPERIENCE PLATFORM</vt:lpstr>
      <vt:lpstr>GLOBAL LARGEST RETAILER</vt:lpstr>
      <vt:lpstr>US AUTOPART, ADVICE &amp;  ACCESSORY PROVIDER</vt:lpstr>
      <vt:lpstr>PowerPoint Presentation</vt:lpstr>
      <vt:lpstr>DEVOPS TRANSFORMATION | ORGANIZATION, CULTURE, PROCESS</vt:lpstr>
      <vt:lpstr>OUTCOMES OF DEVOPS TRANSFORMATION </vt:lpstr>
      <vt:lpstr>LARGE FRAGRANCE &amp;  COSMETICS COMPANY </vt:lpstr>
      <vt:lpstr>LARGE FRAGRANCE &amp;  COSMETICS COMPANY </vt:lpstr>
      <vt:lpstr>LARGE FRAGRANCE &amp;  COSMETICS COMPANY </vt:lpstr>
      <vt:lpstr>LARGE FRAGRANCE &amp;  COSMETICS COMPANY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Patel, Parth (Cognizant)</cp:lastModifiedBy>
  <cp:revision>1</cp:revision>
  <dcterms:modified xsi:type="dcterms:W3CDTF">2020-09-28T15:19:54Z</dcterms:modified>
</cp:coreProperties>
</file>